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463" r:id="rId2"/>
    <p:sldId id="542" r:id="rId3"/>
    <p:sldId id="465" r:id="rId4"/>
    <p:sldId id="543" r:id="rId5"/>
    <p:sldId id="544" r:id="rId6"/>
    <p:sldId id="553" r:id="rId7"/>
    <p:sldId id="546" r:id="rId8"/>
    <p:sldId id="547" r:id="rId9"/>
    <p:sldId id="548" r:id="rId10"/>
    <p:sldId id="549" r:id="rId11"/>
    <p:sldId id="550" r:id="rId12"/>
    <p:sldId id="551" r:id="rId13"/>
    <p:sldId id="552" r:id="rId14"/>
    <p:sldId id="467" r:id="rId15"/>
    <p:sldId id="469" r:id="rId16"/>
    <p:sldId id="532" r:id="rId17"/>
    <p:sldId id="471" r:id="rId18"/>
    <p:sldId id="533" r:id="rId19"/>
    <p:sldId id="557" r:id="rId20"/>
    <p:sldId id="380" r:id="rId21"/>
    <p:sldId id="516" r:id="rId22"/>
    <p:sldId id="403" r:id="rId23"/>
    <p:sldId id="555" r:id="rId24"/>
    <p:sldId id="5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54"/>
  </p:normalViewPr>
  <p:slideViewPr>
    <p:cSldViewPr snapToGrid="0" snapToObjects="1">
      <p:cViewPr varScale="1">
        <p:scale>
          <a:sx n="76" d="100"/>
          <a:sy n="76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-10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24566-B032-044E-9A8F-1EB0A58A098A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46C9-0536-0041-86DC-1E9E49D78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3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bytes.net/blog/black-box-testin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estbytes.net/blog/data-flow-testin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E681A-89B5-924E-B22A-1048DED62988}" type="slidenum">
              <a:rPr lang="nl-NL"/>
              <a:pPr/>
              <a:t>1</a:t>
            </a:fld>
            <a:endParaRPr lang="nl-NL"/>
          </a:p>
        </p:txBody>
      </p:sp>
      <p:sp>
        <p:nvSpPr>
          <p:cNvPr id="163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</p:spPr>
        <p:txBody>
          <a:bodyPr/>
          <a:lstStyle/>
          <a:p>
            <a:pPr eaLnBrk="1" hangingPunct="1"/>
            <a:endParaRPr lang="en-US" sz="16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59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latin typeface="Garamond" charset="0"/>
                <a:ea typeface="ＭＳ Ｐゴシック" charset="-128"/>
              </a:rPr>
              <a:t>flip over</a:t>
            </a:r>
            <a:r>
              <a:rPr lang="en-US" dirty="0">
                <a:latin typeface="Garamond" charset="0"/>
                <a:ea typeface="ＭＳ Ｐゴシック" charset="-128"/>
              </a:rPr>
              <a:t> &gt;&gt; </a:t>
            </a:r>
            <a:r>
              <a:rPr lang="en-US" u="sng" dirty="0">
                <a:latin typeface="Garamond" charset="0"/>
                <a:ea typeface="ＭＳ Ｐゴシック" charset="-128"/>
              </a:rPr>
              <a:t>capsize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99DB54-7A8A-D242-ABE6-414D02D567EB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0692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B168CE-B26A-7144-8528-F8D58730D025}" type="slidenum">
              <a:rPr lang="nl-NL"/>
              <a:pPr/>
              <a:t>14</a:t>
            </a:fld>
            <a:endParaRPr lang="nl-NL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pPr eaLnBrk="1" hangingPunct="1"/>
            <a:r>
              <a:rPr lang="en-US" dirty="0" err="1"/>
              <a:t>Lec</a:t>
            </a:r>
            <a:r>
              <a:rPr lang="en-US"/>
              <a:t> 34 [2018]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9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52419A-E160-D040-BDA2-AF44AF4F655E}" type="slidenum">
              <a:rPr lang="nl-NL"/>
              <a:pPr/>
              <a:t>15</a:t>
            </a:fld>
            <a:endParaRPr lang="nl-NL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5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02C7B8-145B-1342-A5BF-075B5EB17060}" type="slidenum">
              <a:rPr lang="nl-NL"/>
              <a:pPr/>
              <a:t>16</a:t>
            </a:fld>
            <a:endParaRPr lang="nl-NL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307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EC86AF-E725-774F-9A5F-F0068A50CD41}" type="slidenum">
              <a:rPr lang="nl-NL"/>
              <a:pPr/>
              <a:t>17</a:t>
            </a:fld>
            <a:endParaRPr lang="nl-NL"/>
          </a:p>
        </p:txBody>
      </p:sp>
      <p:sp>
        <p:nvSpPr>
          <p:cNvPr id="30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43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E5CD54-1509-D741-9E77-6C52B260E8C2}" type="slidenum">
              <a:rPr lang="nl-NL"/>
              <a:pPr/>
              <a:t>18</a:t>
            </a:fld>
            <a:endParaRPr lang="nl-NL"/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14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773" indent="-285682"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2727" indent="-228546"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599817" indent="-228546"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6909" indent="-228546"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3999" indent="-228546" defTabSz="96655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089" indent="-228546" defTabSz="96655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8179" indent="-228546" defTabSz="96655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5270" indent="-228546" defTabSz="96655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75AAEAA8-A996-4F03-BA6E-1CA7D2C5FDA8}" type="slidenum">
              <a:rPr lang="en-US" sz="1200" b="0">
                <a:solidFill>
                  <a:schemeClr val="tx1"/>
                </a:solidFill>
              </a:rPr>
              <a:pPr/>
              <a:t>20</a:t>
            </a:fld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93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773" indent="-285682"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2727" indent="-228546"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599817" indent="-228546"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6909" indent="-228546" defTabSz="966557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3999" indent="-228546" defTabSz="96655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089" indent="-228546" defTabSz="96655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8179" indent="-228546" defTabSz="96655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5270" indent="-228546" defTabSz="966557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47B8C6A4-7882-4ED1-BF46-611F8E8FBC50}" type="slidenum">
              <a:rPr lang="en-US" sz="1200" b="0">
                <a:solidFill>
                  <a:schemeClr val="tx1"/>
                </a:solidFill>
              </a:rPr>
              <a:pPr/>
              <a:t>22</a:t>
            </a:fld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420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02C7B8-145B-1342-A5BF-075B5EB17060}" type="slidenum">
              <a:rPr lang="nl-NL"/>
              <a:pPr/>
              <a:t>23</a:t>
            </a:fld>
            <a:endParaRPr lang="nl-NL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16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02C7B8-145B-1342-A5BF-075B5EB17060}" type="slidenum">
              <a:rPr lang="nl-NL"/>
              <a:pPr/>
              <a:t>24</a:t>
            </a:fld>
            <a:endParaRPr lang="nl-NL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r>
              <a:rPr lang="en-NZ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box testing:</a:t>
            </a:r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Line to line testing of the code</a:t>
            </a:r>
          </a:p>
          <a:p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Black box testing</a:t>
            </a:r>
            <a:r>
              <a:rPr lang="en-NZ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inputs and outputs.</a:t>
            </a:r>
          </a:p>
          <a:p>
            <a:endParaRPr lang="en-NZ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box testing examples</a:t>
            </a:r>
          </a:p>
          <a:p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Table </a:t>
            </a:r>
            <a:r>
              <a:rPr lang="en-NZ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 </a:t>
            </a:r>
            <a:r>
              <a:rPr lang="en-NZ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Guessing Technique.</a:t>
            </a:r>
          </a:p>
          <a:p>
            <a:endParaRPr lang="en-NZ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box testing examples</a:t>
            </a:r>
          </a:p>
          <a:p>
            <a:r>
              <a:rPr lang="en-NZ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Path Testing</a:t>
            </a:r>
            <a:r>
              <a:rPr lang="en-NZ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endParaRPr lang="en-NZ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Flow Testing : </a:t>
            </a:r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flow testing</a:t>
            </a:r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NZ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Testing: </a:t>
            </a:r>
            <a:endParaRPr lang="en-NZ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 Testing</a:t>
            </a:r>
            <a:endParaRPr lang="en-NZ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3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5"/>
          <p:cNvSpPr txBox="1">
            <a:spLocks noGrp="1" noChangeArrowheads="1"/>
          </p:cNvSpPr>
          <p:nvPr/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735" tIns="47368" rIns="94735" bIns="47368" anchor="b">
            <a:prstTxWarp prst="textNoShape">
              <a:avLst/>
            </a:prstTxWarp>
          </a:bodyPr>
          <a:lstStyle/>
          <a:p>
            <a:pPr algn="r" defTabSz="946150"/>
            <a:fld id="{60B685E2-0442-8A4C-BC98-B2973E9E0B34}" type="slidenum">
              <a:rPr lang="en-GB" sz="1200">
                <a:solidFill>
                  <a:schemeClr val="tx2"/>
                </a:solidFill>
                <a:latin typeface="Tahoma" charset="0"/>
              </a:rPr>
              <a:pPr algn="r" defTabSz="946150"/>
              <a:t>2</a:t>
            </a:fld>
            <a:endParaRPr lang="en-GB" sz="120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</p:spPr>
        <p:txBody>
          <a:bodyPr lIns="94735" tIns="47368" rIns="94735" bIns="47368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100" dirty="0">
                <a:latin typeface="Times New Roman" charset="0"/>
                <a:ea typeface="ＭＳ Ｐゴシック" charset="-128"/>
                <a:cs typeface="ＭＳ Ｐゴシック" charset="-128"/>
              </a:rPr>
              <a:t>Software is pervasive in our society</a:t>
            </a:r>
          </a:p>
          <a:p>
            <a:pPr>
              <a:lnSpc>
                <a:spcPct val="90000"/>
              </a:lnSpc>
            </a:pPr>
            <a:r>
              <a:rPr lang="en-US" sz="2100" dirty="0">
                <a:latin typeface="Times New Roman" charset="0"/>
                <a:ea typeface="ＭＳ Ｐゴシック" charset="-128"/>
                <a:cs typeface="ＭＳ Ｐゴシック" charset="-128"/>
              </a:rPr>
              <a:t>In all industries: automotive, aerospace, energy, administration, communication, medical, you name it</a:t>
            </a:r>
          </a:p>
          <a:p>
            <a:pPr>
              <a:lnSpc>
                <a:spcPct val="90000"/>
              </a:lnSpc>
            </a:pPr>
            <a:r>
              <a:rPr lang="en-US" sz="2100" dirty="0">
                <a:latin typeface="Times New Roman" charset="0"/>
                <a:ea typeface="ＭＳ Ｐゴシック" charset="-128"/>
                <a:cs typeface="ＭＳ Ｐゴシック" charset="-128"/>
              </a:rPr>
              <a:t>and software systems are getting increasingly more critical and more complex with time</a:t>
            </a:r>
          </a:p>
          <a:p>
            <a:pPr>
              <a:lnSpc>
                <a:spcPct val="90000"/>
              </a:lnSpc>
            </a:pPr>
            <a:r>
              <a:rPr lang="en-US" sz="2100" dirty="0">
                <a:latin typeface="Times New Roman" charset="0"/>
                <a:ea typeface="ＭＳ Ｐゴシック" charset="-128"/>
                <a:cs typeface="ＭＳ Ｐゴシック" charset="-128"/>
              </a:rPr>
              <a:t>In fact, though it is not apparent to most people, software is critical in nearly all our everyday activities, from transportation, banking, communication, entertainment, health …</a:t>
            </a:r>
          </a:p>
          <a:p>
            <a:pPr>
              <a:lnSpc>
                <a:spcPct val="90000"/>
              </a:lnSpc>
            </a:pPr>
            <a:r>
              <a:rPr lang="en-US" sz="2100" b="1" dirty="0">
                <a:latin typeface="Times New Roman" charset="0"/>
                <a:ea typeface="ＭＳ Ｐゴシック" charset="-128"/>
                <a:cs typeface="ＭＳ Ｐゴシック" charset="-128"/>
              </a:rPr>
              <a:t>In other words, software is the nervous system of all the systems that surround us</a:t>
            </a:r>
          </a:p>
          <a:p>
            <a:pPr>
              <a:lnSpc>
                <a:spcPct val="90000"/>
              </a:lnSpc>
            </a:pPr>
            <a:endParaRPr lang="nb-NO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Windows, MacOS, Linux – Operating Systems.</a:t>
            </a:r>
          </a:p>
          <a:p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Windows Media Player, iTunes, VLC media player – Playing rich media.</a:t>
            </a:r>
          </a:p>
          <a:p>
            <a:r>
              <a:rPr lang="en-NZ" sz="1200" b="0" i="0" u="none" strike="noStrike" kern="1200" dirty="0" err="1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LambdaTest</a:t>
            </a:r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, Salesforce, Slack – SaaS – </a:t>
            </a:r>
            <a:r>
              <a:rPr lang="en-NZ" sz="1200" b="1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Software</a:t>
            </a:r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 as a Service.</a:t>
            </a:r>
          </a:p>
          <a:p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Avast, Kaspersky, </a:t>
            </a:r>
            <a:r>
              <a:rPr lang="en-NZ" sz="1200" b="0" i="0" u="none" strike="noStrike" kern="1200" dirty="0" err="1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Quickheal</a:t>
            </a:r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 – Antivirus.</a:t>
            </a:r>
          </a:p>
          <a:p>
            <a:r>
              <a:rPr lang="en-NZ" sz="1200" b="0" i="0" u="none" strike="noStrike" kern="120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Every game you play from Candy Crush to GTA is also a </a:t>
            </a:r>
            <a:r>
              <a:rPr lang="en-NZ" sz="1200" b="1" i="0" u="none" strike="noStrike" kern="120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software</a:t>
            </a:r>
            <a:r>
              <a:rPr lang="en-NZ" sz="1200" b="0" i="0" u="none" strike="noStrike" kern="120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.</a:t>
            </a:r>
          </a:p>
          <a:p>
            <a:pPr>
              <a:lnSpc>
                <a:spcPct val="90000"/>
              </a:lnSpc>
            </a:pPr>
            <a:endParaRPr lang="nb-NO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70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015ACB-A4F2-3F45-BF22-0C458CEC3046}" type="slidenum">
              <a:rPr lang="nl-NL"/>
              <a:pPr/>
              <a:t>3</a:t>
            </a:fld>
            <a:endParaRPr lang="nl-NL"/>
          </a:p>
        </p:txBody>
      </p:sp>
      <p:sp>
        <p:nvSpPr>
          <p:cNvPr id="184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8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-128"/>
              </a:rPr>
              <a:t>Pervasive &gt;&gt;Persistent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99DB54-7A8A-D242-ABE6-414D02D567EB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583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99DB54-7A8A-D242-ABE6-414D02D567EB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88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99DB54-7A8A-D242-ABE6-414D02D567EB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07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8388" y="1063625"/>
            <a:ext cx="5178425" cy="2913063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00">
                <a:latin typeface="Times New Roman" charset="0"/>
                <a:ea typeface="Times New Roman" charset="0"/>
                <a:cs typeface="Times New Roman" charset="0"/>
              </a:rPr>
              <a:t>Unfortunately software failures also occur everywhere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Times New Roman" charset="0"/>
                <a:ea typeface="Times New Roman" charset="0"/>
                <a:cs typeface="Times New Roman" charset="0"/>
              </a:rPr>
              <a:t>There is even a dedicated web site for computer-related risks, with failures being reported every month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Times New Roman" charset="0"/>
                <a:ea typeface="Times New Roman" charset="0"/>
                <a:cs typeface="Times New Roman" charset="0"/>
              </a:rPr>
              <a:t>Most of them are however not made public, for obvious reasons, but nevertheless result in significant financial consequences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Times New Roman" charset="0"/>
                <a:ea typeface="Times New Roman" charset="0"/>
                <a:cs typeface="Times New Roman" charset="0"/>
              </a:rPr>
              <a:t>Some of them, fortunately much rarer, have dramatic consequences on people and the environment</a:t>
            </a:r>
          </a:p>
          <a:p>
            <a:pPr>
              <a:lnSpc>
                <a:spcPct val="90000"/>
              </a:lnSpc>
            </a:pPr>
            <a:endParaRPr lang="en-US" sz="190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sz="1900">
                <a:latin typeface="Times New Roman" charset="0"/>
                <a:ea typeface="Times New Roman" charset="0"/>
                <a:cs typeface="Times New Roman" charset="0"/>
              </a:rPr>
              <a:t>In 2002, NIST estimated the direct cost of failures in the US alone to be around 22 Billions (2002)</a:t>
            </a:r>
          </a:p>
          <a:p>
            <a:pPr>
              <a:lnSpc>
                <a:spcPct val="90000"/>
              </a:lnSpc>
            </a:pPr>
            <a:r>
              <a:rPr lang="en-US" sz="1900">
                <a:latin typeface="Times New Roman" charset="0"/>
                <a:ea typeface="Times New Roman" charset="0"/>
                <a:cs typeface="Times New Roman" charset="0"/>
              </a:rPr>
              <a:t>It has probably increased many folds since …</a:t>
            </a:r>
          </a:p>
          <a:p>
            <a:pPr>
              <a:lnSpc>
                <a:spcPct val="90000"/>
              </a:lnSpc>
            </a:pPr>
            <a:endParaRPr lang="en-US" sz="190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endParaRPr lang="en-US" sz="120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endParaRPr lang="en-US" sz="140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endParaRPr lang="en-US" sz="140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endParaRPr lang="en-US" sz="1400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42874C-B086-734E-8DAE-0C8D702D6A6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9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It took the European Space Agency 10 years and $7 billion to produce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Ariane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 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, a giant rocket capable of hurling a pair of three-ton satellites into orbit with each launch and intended to give Europe overwhelming supremacy in the commercial space business. All it took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explode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ＭＳ Ｐゴシック" charset="-128"/>
              </a:rPr>
              <a:t> that rocket less than a minute into its maiden ...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99DB54-7A8A-D242-ABE6-414D02D567EB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983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Error: </a:t>
            </a:r>
            <a:r>
              <a:rPr lang="en-US" sz="1200" dirty="0">
                <a:latin typeface="Garamond" charset="0"/>
                <a:ea typeface="ＭＳ Ｐゴシック" charset="-128"/>
              </a:rPr>
              <a:t>total loss of “attitude” &gt; Altitude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© SE, Architecture, Hans van Vliet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D99DB54-7A8A-D242-ABE6-414D02D567EB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997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D71F-F70A-DF48-AD05-54F6A2034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A5346-1BA7-D84E-B482-292B96EBF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30886-BFA8-7543-95D1-DE9751E7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EB8E8-8857-CD4A-9851-C48F6CBB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684D0-EBF7-D74E-BA22-6B4D2D3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73EE-57A5-8A4B-B61C-F19F395C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9EF94-B895-3C4C-9CA4-6F404DD9B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0CB4-85DE-8247-843A-D87E5F87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54A6C-8ED3-8A4B-AED8-9EFDB947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1C14-1E61-1442-B945-C72D70D3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9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931DA4-3960-7043-B021-A3F748E2F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F81A6-986D-8944-AA82-4F25E2EC3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213B7-E495-3849-8382-931EE6A4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495BA-32BA-004D-8060-CD8AC84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62C68-0357-E845-A5F7-774FFF78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87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CA9A-7575-BA4F-8CE1-98F03D13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9939-25CE-C94B-AF99-0B3E3FB5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0F447-4DD4-D344-9763-F3B335C0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6DD02-07B9-2645-9283-A68B1933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E1FB4-0EC0-CD45-A736-1DCD35EE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4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0B6A-504F-074B-8237-FE957DEB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623FF-B28C-314F-87D7-489C9ACF3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999DB-14E4-1B49-AD3E-3530B69B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50AD-5CF7-BC47-8B30-F7CF7D7B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741B4-6ACA-B543-A0BB-1122E386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DC28-C103-B042-AEAA-50B6AE7B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EFB1-0CD9-0649-9179-3B350134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40A61-1623-8747-9DC8-E02D519D4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C65E8-7B6A-084D-AFF3-4FC5221C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B6E3E-524E-464F-97D9-3BBED8BA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932ED-2B6F-8545-AD00-D0D4E968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3BA5-3C7C-644A-87FB-8ABBFE6B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CC168-01C2-0B4D-A818-925F5DB4C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6A4C9-FDE4-3645-93FC-A6019DAEC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040C4-1D70-4748-B999-DE38DDAE1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F74A4-82CE-114D-90DB-8096D7A1B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93D73-E320-044B-BCEC-517B1C4D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96D21-69A3-9141-8ABF-E79E5B89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BA528-3EA2-4E4A-9B92-48DEE093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3DF2-4FF5-A949-9684-7370BA26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00145-E4F8-E349-8960-0FA67751F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46B49-E04D-D34F-A84B-69184265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675D5-DB81-704E-8494-20A294AC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2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F62CF7-D158-D54B-AD4C-C4BE0DEF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7A1AB-4DA0-CE43-BA6C-FD3D1E05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B7C18-4E79-BB45-AFBC-B0CC9223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9D-F09A-694C-B8CA-D299A52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E95B1-D20A-6D46-A2FA-5E6835DE3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31C65-14C0-8C42-97E1-C8227791D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B533C-F0D7-B24F-B177-DC627FE2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6ECC2-F1FB-6B4E-8E51-5C4A40E9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92636-6A20-014F-996F-5F356E36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5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6AB7-BF9B-E540-BB9C-3A0ECEB28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5A4B69-C7E9-B941-BB22-56BC67FBC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9A355-E9E4-1C4A-BE2C-DC294F5EC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98327-0BAD-1D46-A583-31799798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D258B-FB99-1C48-BF45-2091948D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56DA2-B8C7-2640-8A33-6DBA55F2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8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FDFDE-DAC1-E842-ADCD-8F1D4BA7B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2A8D5-5233-2B43-8833-E7DF9722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31C83-6516-C84C-A2A0-9EE2D8B1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6C330-0A27-BA42-AB3D-27620A257B9D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842B4-128F-A046-B88E-AE538FE13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3FE2-1365-AB4E-A3BC-176F06FE5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949CE-27EA-B749-9C20-4A52538A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6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19.jpeg"/><Relationship Id="rId4" Type="http://schemas.openxmlformats.org/officeDocument/2006/relationships/image" Target="../media/image3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8601" r="27054" b="21921"/>
          <a:stretch>
            <a:fillRect/>
          </a:stretch>
        </p:blipFill>
        <p:spPr bwMode="auto">
          <a:xfrm>
            <a:off x="6477000" y="3962401"/>
            <a:ext cx="2825750" cy="2143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1" y="838200"/>
            <a:ext cx="4114800" cy="1828800"/>
          </a:xfrm>
        </p:spPr>
        <p:txBody>
          <a:bodyPr/>
          <a:lstStyle/>
          <a:p>
            <a:pPr eaLnBrk="1" hangingPunct="1"/>
            <a:r>
              <a:rPr lang="en-US" dirty="0"/>
              <a:t>Software Testing</a:t>
            </a:r>
          </a:p>
        </p:txBody>
      </p:sp>
      <p:pic>
        <p:nvPicPr>
          <p:cNvPr id="15363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3733800"/>
            <a:ext cx="3048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Software failure in Calgary airport"/>
          <p:cNvPicPr>
            <a:picLocks noChangeAspect="1" noChangeArrowheads="1"/>
          </p:cNvPicPr>
          <p:nvPr/>
        </p:nvPicPr>
        <p:blipFill>
          <a:blip r:embed="rId5"/>
          <a:srcRect l="9978" t="12782" r="17302" b="23221"/>
          <a:stretch>
            <a:fillRect/>
          </a:stretch>
        </p:blipFill>
        <p:spPr bwMode="auto">
          <a:xfrm>
            <a:off x="6019800" y="685800"/>
            <a:ext cx="31178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/>
          <a:srcRect l="21428" t="30556" r="21429" b="30556"/>
          <a:stretch>
            <a:fillRect/>
          </a:stretch>
        </p:blipFill>
        <p:spPr bwMode="auto">
          <a:xfrm>
            <a:off x="4953001" y="2743200"/>
            <a:ext cx="4238625" cy="180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43201" y="2895600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Lecture# 34</a:t>
            </a:r>
          </a:p>
        </p:txBody>
      </p:sp>
    </p:spTree>
    <p:extLst>
      <p:ext uri="{BB962C8B-B14F-4D97-AF65-F5344CB8AC3E}">
        <p14:creationId xmlns:p14="http://schemas.microsoft.com/office/powerpoint/2010/main" val="2608766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-128"/>
              </a:rPr>
              <a:t>Adequate exception handling and redundancy strategies (real function of a backup system, degraded modes?)</a:t>
            </a:r>
          </a:p>
          <a:p>
            <a:r>
              <a:rPr lang="en-US">
                <a:latin typeface="Garamond" charset="0"/>
                <a:ea typeface="ＭＳ Ｐゴシック" charset="-128"/>
              </a:rPr>
              <a:t>Clear, complete, documented specifications (e.g., preconditions, post-conditions)</a:t>
            </a:r>
          </a:p>
          <a:p>
            <a:r>
              <a:rPr lang="en-US">
                <a:latin typeface="Garamond" charset="0"/>
                <a:ea typeface="ＭＳ Ｐゴシック" charset="-128"/>
              </a:rPr>
              <a:t>But perhaps more importantly: usage-based testing (based on operational profiles), in this case actual Ariane 5 trajectories</a:t>
            </a:r>
          </a:p>
          <a:p>
            <a:r>
              <a:rPr lang="en-US">
                <a:latin typeface="Garamond" charset="0"/>
                <a:ea typeface="ＭＳ Ｐゴシック" charset="-128"/>
              </a:rPr>
              <a:t>Note this was not a complex, computing problem, but a deficiency of the software engineering practices in place 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en-US" dirty="0" err="1"/>
              <a:t>Ariane</a:t>
            </a:r>
            <a:r>
              <a:rPr lang="en-US" dirty="0"/>
              <a:t> 5 – Lessons Learned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979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-128"/>
              </a:rPr>
              <a:t>An F-18 crashed because of a missing exception condition:</a:t>
            </a:r>
          </a:p>
          <a:p>
            <a:pPr lvl="1"/>
            <a:r>
              <a:rPr lang="en-US" dirty="0">
                <a:latin typeface="Garamond" charset="0"/>
                <a:ea typeface="ＭＳ Ｐゴシック" charset="-128"/>
              </a:rPr>
              <a:t>An if ... then ... block without the else clause that was thought could not possibly arise.</a:t>
            </a:r>
          </a:p>
          <a:p>
            <a:r>
              <a:rPr lang="en-US" dirty="0">
                <a:latin typeface="Garamond" charset="0"/>
                <a:ea typeface="ＭＳ Ｐゴシック" charset="-128"/>
              </a:rPr>
              <a:t>In simulation, an F-16 program bug caused the </a:t>
            </a:r>
            <a:r>
              <a:rPr lang="en-US" u="sng" dirty="0">
                <a:latin typeface="Garamond" charset="0"/>
                <a:ea typeface="ＭＳ Ｐゴシック" charset="-128"/>
              </a:rPr>
              <a:t>virtual plane to flip over</a:t>
            </a:r>
            <a:r>
              <a:rPr lang="en-US" dirty="0">
                <a:latin typeface="Garamond" charset="0"/>
                <a:ea typeface="ＭＳ Ｐゴシック" charset="-128"/>
              </a:rPr>
              <a:t> </a:t>
            </a:r>
            <a:r>
              <a:rPr lang="en-US" dirty="0">
                <a:solidFill>
                  <a:srgbClr val="FF0000"/>
                </a:solidFill>
                <a:latin typeface="Garamond" charset="0"/>
                <a:ea typeface="ＭＳ Ｐゴシック" charset="-128"/>
              </a:rPr>
              <a:t>whenever</a:t>
            </a:r>
            <a:r>
              <a:rPr lang="en-US" dirty="0">
                <a:latin typeface="Garamond" charset="0"/>
                <a:ea typeface="ＭＳ Ｐゴシック" charset="-128"/>
              </a:rPr>
              <a:t> it </a:t>
            </a:r>
            <a:r>
              <a:rPr lang="en-US" u="sng" dirty="0">
                <a:latin typeface="Garamond" charset="0"/>
                <a:ea typeface="ＭＳ Ｐゴシック" charset="-128"/>
              </a:rPr>
              <a:t>crossed the equator</a:t>
            </a:r>
            <a:r>
              <a:rPr lang="en-US" dirty="0">
                <a:latin typeface="Garamond" charset="0"/>
                <a:ea typeface="ＭＳ Ｐゴシック" charset="-128"/>
              </a:rPr>
              <a:t>, as a result of a missing </a:t>
            </a:r>
            <a:r>
              <a:rPr lang="en-US" u="sng" dirty="0">
                <a:latin typeface="Garamond" charset="0"/>
                <a:ea typeface="ＭＳ Ｐゴシック" charset="-128"/>
              </a:rPr>
              <a:t>minus sign to indicate south latitude</a:t>
            </a:r>
            <a:r>
              <a:rPr lang="en-US" dirty="0">
                <a:latin typeface="Garamond" charset="0"/>
                <a:ea typeface="ＭＳ Ｐゴシック" charset="-128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en-US" dirty="0"/>
              <a:t>F-18 crash</a:t>
            </a:r>
          </a:p>
        </p:txBody>
      </p:sp>
      <p:pic>
        <p:nvPicPr>
          <p:cNvPr id="41989" name="Picture 4" descr="f-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1" y="4648200"/>
            <a:ext cx="2024063" cy="148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07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-128"/>
              </a:rPr>
              <a:t>In 1986, a man in Texas received between 16,500-25,000 radiations in less than 10 sec, over an area of about 1 cm.</a:t>
            </a:r>
          </a:p>
          <a:p>
            <a:r>
              <a:rPr lang="en-US">
                <a:latin typeface="Garamond" charset="0"/>
                <a:ea typeface="ＭＳ Ｐゴシック" charset="-128"/>
              </a:rPr>
              <a:t>He lost his left arm, and died of complications 5 months later.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en-US" dirty="0"/>
              <a:t>Fatal Therac-25 Radiation</a:t>
            </a:r>
          </a:p>
        </p:txBody>
      </p:sp>
      <p:pic>
        <p:nvPicPr>
          <p:cNvPr id="43013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1" y="3505200"/>
            <a:ext cx="3008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024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  <a:latin typeface="Garamond" charset="0"/>
                <a:ea typeface="ＭＳ Ｐゴシック" charset="-128"/>
              </a:rPr>
              <a:t>Incident</a:t>
            </a:r>
            <a:r>
              <a:rPr lang="en-US" sz="1800" dirty="0">
                <a:latin typeface="Garamond" charset="0"/>
                <a:ea typeface="ＭＳ Ｐゴシック" charset="-128"/>
              </a:rPr>
              <a:t>: A patient passed away</a:t>
            </a:r>
          </a:p>
          <a:p>
            <a:r>
              <a:rPr lang="en-US" sz="1800" dirty="0">
                <a:solidFill>
                  <a:srgbClr val="FF0000"/>
                </a:solidFill>
                <a:latin typeface="Garamond" charset="0"/>
                <a:ea typeface="ＭＳ Ｐゴシック" charset="-128"/>
              </a:rPr>
              <a:t>Failure</a:t>
            </a:r>
            <a:r>
              <a:rPr lang="en-US" sz="1800" dirty="0">
                <a:latin typeface="Garamond" charset="0"/>
                <a:ea typeface="ＭＳ Ｐゴシック" charset="-128"/>
              </a:rPr>
              <a:t>: The device </a:t>
            </a:r>
            <a:r>
              <a:rPr lang="en-US" sz="1800" u="sng" dirty="0">
                <a:latin typeface="Garamond" charset="0"/>
                <a:ea typeface="ＭＳ Ｐゴシック" charset="-128"/>
              </a:rPr>
              <a:t>applied higher frequency of radiations </a:t>
            </a:r>
            <a:r>
              <a:rPr lang="en-US" sz="1800" dirty="0">
                <a:latin typeface="Garamond" charset="0"/>
                <a:ea typeface="ＭＳ Ｐゴシック" charset="-128"/>
              </a:rPr>
              <a:t>than what was safe. Safety range: [1…10,000 Hz]</a:t>
            </a:r>
          </a:p>
          <a:p>
            <a:r>
              <a:rPr lang="en-US" sz="1800" dirty="0">
                <a:solidFill>
                  <a:srgbClr val="FF0000"/>
                </a:solidFill>
                <a:latin typeface="Garamond" charset="0"/>
                <a:ea typeface="ＭＳ Ｐゴシック" charset="-128"/>
              </a:rPr>
              <a:t>Fault</a:t>
            </a:r>
            <a:r>
              <a:rPr lang="en-US" sz="1800" dirty="0">
                <a:latin typeface="Garamond" charset="0"/>
                <a:ea typeface="ＭＳ Ｐゴシック" charset="-128"/>
              </a:rPr>
              <a:t>: The software controller of the </a:t>
            </a:r>
            <a:r>
              <a:rPr lang="en-US" sz="1800" u="sng" dirty="0">
                <a:latin typeface="Garamond" charset="0"/>
                <a:ea typeface="ＭＳ Ｐゴシック" charset="-128"/>
              </a:rPr>
              <a:t>device did not have </a:t>
            </a:r>
            <a:r>
              <a:rPr lang="en-US" sz="1800" dirty="0">
                <a:latin typeface="Garamond" charset="0"/>
                <a:ea typeface="ＭＳ Ｐゴシック" charset="-128"/>
              </a:rPr>
              <a:t>a </a:t>
            </a:r>
            <a:r>
              <a:rPr lang="en-US" sz="1800" u="sng" dirty="0">
                <a:latin typeface="Garamond" charset="0"/>
                <a:ea typeface="ＭＳ Ｐゴシック" charset="-128"/>
              </a:rPr>
              <a:t>conditional block </a:t>
            </a:r>
            <a:r>
              <a:rPr lang="en-US" sz="1800" dirty="0">
                <a:latin typeface="Garamond" charset="0"/>
                <a:ea typeface="ＭＳ Ｐゴシック" charset="-128"/>
              </a:rPr>
              <a:t>(if …. else statements) to perform </a:t>
            </a:r>
            <a:r>
              <a:rPr lang="en-US" sz="1800" u="sng" dirty="0">
                <a:latin typeface="Garamond" charset="0"/>
                <a:ea typeface="ＭＳ Ｐゴシック" charset="-128"/>
              </a:rPr>
              <a:t>range checking</a:t>
            </a:r>
            <a:r>
              <a:rPr lang="en-US" sz="1800" dirty="0">
                <a:latin typeface="Garamond" charset="0"/>
                <a:ea typeface="ＭＳ Ｐゴシック" charset="-128"/>
              </a:rPr>
              <a:t> on the frequency of the radiation to be applied.</a:t>
            </a:r>
          </a:p>
          <a:p>
            <a:r>
              <a:rPr lang="en-US" sz="1800" dirty="0">
                <a:solidFill>
                  <a:srgbClr val="FF0000"/>
                </a:solidFill>
                <a:latin typeface="Garamond" charset="0"/>
                <a:ea typeface="ＭＳ Ｐゴシック" charset="-128"/>
              </a:rPr>
              <a:t>Errors</a:t>
            </a:r>
            <a:r>
              <a:rPr lang="en-US" sz="1800" dirty="0">
                <a:latin typeface="Garamond" charset="0"/>
                <a:ea typeface="ＭＳ Ｐゴシック" charset="-128"/>
              </a:rPr>
              <a:t>:</a:t>
            </a:r>
          </a:p>
          <a:p>
            <a:pPr lvl="1"/>
            <a:r>
              <a:rPr lang="en-US" sz="1800" dirty="0">
                <a:latin typeface="Garamond" charset="0"/>
                <a:ea typeface="ＭＳ Ｐゴシック" charset="-128"/>
              </a:rPr>
              <a:t>1. The SW developer of the device controller system had forgotten to include a range checking conditional block on the frequency of the radiation to be applied.</a:t>
            </a:r>
          </a:p>
          <a:p>
            <a:pPr lvl="1"/>
            <a:r>
              <a:rPr lang="en-US" sz="1800" dirty="0">
                <a:latin typeface="Garamond" charset="0"/>
                <a:ea typeface="ＭＳ Ｐゴシック" charset="-128"/>
              </a:rPr>
              <a:t>2. The device operator was NOT supposed to enter anything outside [1…10,000 Hz] range.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en-US" dirty="0" err="1"/>
              <a:t>Therac</a:t>
            </a:r>
            <a:r>
              <a:rPr lang="en-US" dirty="0"/>
              <a:t> 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58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1" y="76200"/>
            <a:ext cx="6029325" cy="762000"/>
          </a:xfrm>
        </p:spPr>
        <p:txBody>
          <a:bodyPr/>
          <a:lstStyle/>
          <a:p>
            <a:pPr eaLnBrk="1" hangingPunct="1"/>
            <a:r>
              <a:rPr lang="en-US" sz="4800">
                <a:solidFill>
                  <a:srgbClr val="0000FF"/>
                </a:solidFill>
              </a:rPr>
              <a:t>Testing Strategies</a:t>
            </a:r>
          </a:p>
        </p:txBody>
      </p:sp>
      <p:sp>
        <p:nvSpPr>
          <p:cNvPr id="1098755" name="Rectangle 3"/>
          <p:cNvSpPr>
            <a:spLocks noChangeArrowheads="1"/>
          </p:cNvSpPr>
          <p:nvPr/>
        </p:nvSpPr>
        <p:spPr bwMode="auto">
          <a:xfrm>
            <a:off x="2274889" y="985839"/>
            <a:ext cx="8105775" cy="467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en-GB">
                <a:latin typeface="Verdana" charset="0"/>
              </a:rPr>
              <a:t>SW testing is one element of a broader topic referred to as V&amp;V (many SQA activities).</a:t>
            </a:r>
          </a:p>
          <a:p>
            <a:pPr marL="457200" indent="-457200">
              <a:lnSpc>
                <a:spcPct val="90000"/>
              </a:lnSpc>
              <a:buClr>
                <a:srgbClr val="0000FF"/>
              </a:buClr>
              <a:buSzPct val="75000"/>
              <a:buFont typeface="Wingdings" charset="2"/>
              <a:buChar char="q"/>
            </a:pPr>
            <a:r>
              <a:rPr lang="en-GB" sz="2800">
                <a:solidFill>
                  <a:srgbClr val="FF0000"/>
                </a:solidFill>
                <a:latin typeface="Verdana" charset="0"/>
              </a:rPr>
              <a:t>Verification</a:t>
            </a:r>
            <a:r>
              <a:rPr lang="en-GB" sz="1600">
                <a:latin typeface="Verdana" charset="0"/>
              </a:rPr>
              <a:t> </a:t>
            </a:r>
            <a:r>
              <a:rPr lang="en-GB">
                <a:latin typeface="Verdana" charset="0"/>
              </a:rPr>
              <a:t>(correctly implement specific function)</a:t>
            </a:r>
          </a:p>
          <a:p>
            <a:pPr marL="914400" lvl="1" indent="-457200">
              <a:lnSpc>
                <a:spcPct val="90000"/>
              </a:lnSpc>
              <a:buClr>
                <a:schemeClr val="folHlink"/>
              </a:buClr>
              <a:buSzPct val="70000"/>
              <a:buFont typeface="Wingdings" charset="2"/>
              <a:buChar char="Ø"/>
            </a:pPr>
            <a:r>
              <a:rPr lang="en-GB" sz="2400">
                <a:latin typeface="Verdana" charset="0"/>
              </a:rPr>
              <a:t>Defect </a:t>
            </a:r>
            <a:r>
              <a:rPr lang="en-GB" sz="2400">
                <a:solidFill>
                  <a:srgbClr val="0000FF"/>
                </a:solidFill>
                <a:latin typeface="Verdana" charset="0"/>
              </a:rPr>
              <a:t>detection</a:t>
            </a:r>
            <a:r>
              <a:rPr lang="en-GB" sz="2400">
                <a:latin typeface="Verdana" charset="0"/>
              </a:rPr>
              <a:t> and </a:t>
            </a:r>
            <a:r>
              <a:rPr lang="en-GB" sz="2400">
                <a:solidFill>
                  <a:srgbClr val="0000FF"/>
                </a:solidFill>
                <a:latin typeface="Verdana" charset="0"/>
              </a:rPr>
              <a:t>correction</a:t>
            </a:r>
          </a:p>
          <a:p>
            <a:pPr marL="914400" lvl="1" indent="-457200">
              <a:lnSpc>
                <a:spcPct val="90000"/>
              </a:lnSpc>
              <a:buClr>
                <a:schemeClr val="folHlink"/>
              </a:buClr>
              <a:buSzPct val="70000"/>
              <a:buFont typeface="Wingdings" charset="2"/>
              <a:buChar char="Ø"/>
            </a:pPr>
            <a:r>
              <a:rPr lang="en-GB" sz="2400">
                <a:solidFill>
                  <a:srgbClr val="0000FF"/>
                </a:solidFill>
                <a:latin typeface="Verdana" charset="0"/>
              </a:rPr>
              <a:t>Comparison</a:t>
            </a:r>
            <a:r>
              <a:rPr lang="en-GB" sz="2400">
                <a:latin typeface="Verdana" charset="0"/>
              </a:rPr>
              <a:t> between </a:t>
            </a:r>
            <a:r>
              <a:rPr lang="en-GB" sz="2400">
                <a:solidFill>
                  <a:srgbClr val="0000FF"/>
                </a:solidFill>
                <a:latin typeface="Verdana" charset="0"/>
              </a:rPr>
              <a:t>implementation</a:t>
            </a:r>
            <a:r>
              <a:rPr lang="en-GB" sz="2400">
                <a:latin typeface="Verdana" charset="0"/>
              </a:rPr>
              <a:t> and the corresponding </a:t>
            </a:r>
            <a:r>
              <a:rPr lang="en-GB" sz="2400">
                <a:solidFill>
                  <a:srgbClr val="0000FF"/>
                </a:solidFill>
                <a:latin typeface="Verdana" charset="0"/>
              </a:rPr>
              <a:t>specification</a:t>
            </a:r>
          </a:p>
          <a:p>
            <a:pPr marL="914400" lvl="1" indent="-457200">
              <a:lnSpc>
                <a:spcPct val="90000"/>
              </a:lnSpc>
              <a:buClr>
                <a:schemeClr val="folHlink"/>
              </a:buClr>
              <a:buSzPct val="70000"/>
              <a:buFont typeface="Wingdings" charset="2"/>
              <a:buChar char="Ø"/>
            </a:pPr>
            <a:r>
              <a:rPr lang="en-US" sz="2400">
                <a:latin typeface="Verdana" charset="0"/>
              </a:rPr>
              <a:t>Are we building the </a:t>
            </a:r>
            <a:r>
              <a:rPr lang="en-US" sz="2400">
                <a:solidFill>
                  <a:srgbClr val="0000FF"/>
                </a:solidFill>
                <a:latin typeface="Verdana" charset="0"/>
              </a:rPr>
              <a:t>product right</a:t>
            </a:r>
            <a:r>
              <a:rPr lang="en-US" sz="2400">
                <a:latin typeface="Verdana" charset="0"/>
              </a:rPr>
              <a:t>?</a:t>
            </a:r>
          </a:p>
          <a:p>
            <a:pPr marL="457200" indent="-457200">
              <a:lnSpc>
                <a:spcPct val="90000"/>
              </a:lnSpc>
              <a:buClr>
                <a:srgbClr val="0000FF"/>
              </a:buClr>
              <a:buSzPct val="75000"/>
              <a:buFont typeface="Wingdings" charset="2"/>
              <a:buChar char="q"/>
            </a:pPr>
            <a:r>
              <a:rPr lang="en-GB" sz="2800">
                <a:solidFill>
                  <a:srgbClr val="FF0000"/>
                </a:solidFill>
                <a:latin typeface="Verdana" charset="0"/>
              </a:rPr>
              <a:t>Validation </a:t>
            </a:r>
            <a:r>
              <a:rPr lang="en-GB">
                <a:ea typeface="Times New Roman" charset="0"/>
                <a:cs typeface="Times New Roman" charset="0"/>
              </a:rPr>
              <a:t>(SW is traceable to customer requirements)</a:t>
            </a:r>
            <a:endParaRPr lang="en-GB" sz="2400">
              <a:solidFill>
                <a:srgbClr val="FF0000"/>
              </a:solidFill>
              <a:latin typeface="Verdana" charset="0"/>
            </a:endParaRPr>
          </a:p>
          <a:p>
            <a:pPr marL="914400" lvl="1" indent="-457200">
              <a:lnSpc>
                <a:spcPct val="90000"/>
              </a:lnSpc>
              <a:buClr>
                <a:schemeClr val="folHlink"/>
              </a:buClr>
              <a:buSzPct val="70000"/>
              <a:buFont typeface="Wingdings" charset="2"/>
              <a:buChar char="Ø"/>
            </a:pPr>
            <a:r>
              <a:rPr lang="en-GB" sz="2400">
                <a:latin typeface="Verdana" charset="0"/>
              </a:rPr>
              <a:t>Defect </a:t>
            </a:r>
            <a:r>
              <a:rPr lang="en-GB" sz="2400">
                <a:solidFill>
                  <a:srgbClr val="0000FF"/>
                </a:solidFill>
                <a:latin typeface="Verdana" charset="0"/>
              </a:rPr>
              <a:t>prevention</a:t>
            </a:r>
          </a:p>
          <a:p>
            <a:pPr marL="914400" lvl="1" indent="-457200">
              <a:lnSpc>
                <a:spcPct val="90000"/>
              </a:lnSpc>
              <a:buClr>
                <a:schemeClr val="folHlink"/>
              </a:buClr>
              <a:buSzPct val="70000"/>
              <a:buFont typeface="Wingdings" charset="2"/>
              <a:buChar char="Ø"/>
            </a:pPr>
            <a:r>
              <a:rPr lang="en-GB" sz="2400">
                <a:latin typeface="Verdana" charset="0"/>
              </a:rPr>
              <a:t>Provision of sound basis for </a:t>
            </a:r>
            <a:r>
              <a:rPr lang="en-GB" sz="2400">
                <a:solidFill>
                  <a:srgbClr val="0000FF"/>
                </a:solidFill>
                <a:latin typeface="Verdana" charset="0"/>
              </a:rPr>
              <a:t>specific design decisions</a:t>
            </a:r>
          </a:p>
          <a:p>
            <a:pPr marL="914400" lvl="1" indent="-457200">
              <a:lnSpc>
                <a:spcPct val="90000"/>
              </a:lnSpc>
              <a:buClr>
                <a:schemeClr val="folHlink"/>
              </a:buClr>
              <a:buSzPct val="70000"/>
              <a:buFont typeface="Wingdings" charset="2"/>
              <a:buChar char="Ø"/>
            </a:pPr>
            <a:r>
              <a:rPr lang="en-US" sz="2400">
                <a:latin typeface="Verdana" charset="0"/>
              </a:rPr>
              <a:t>Are we building the </a:t>
            </a:r>
            <a:r>
              <a:rPr lang="en-US" sz="2400">
                <a:solidFill>
                  <a:srgbClr val="0000FF"/>
                </a:solidFill>
                <a:latin typeface="Verdana" charset="0"/>
              </a:rPr>
              <a:t>right product</a:t>
            </a:r>
            <a:r>
              <a:rPr lang="en-US" sz="2400">
                <a:latin typeface="Verdana" charset="0"/>
              </a:rPr>
              <a:t>?</a:t>
            </a:r>
          </a:p>
        </p:txBody>
      </p:sp>
      <p:sp>
        <p:nvSpPr>
          <p:cNvPr id="1098756" name="Text Box 4"/>
          <p:cNvSpPr txBox="1">
            <a:spLocks noChangeArrowheads="1"/>
          </p:cNvSpPr>
          <p:nvPr/>
        </p:nvSpPr>
        <p:spPr bwMode="auto">
          <a:xfrm>
            <a:off x="3287714" y="5624513"/>
            <a:ext cx="6416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/>
              <a:t>Example: </a:t>
            </a:r>
            <a:r>
              <a:rPr lang="en-US">
                <a:solidFill>
                  <a:srgbClr val="0000FF"/>
                </a:solidFill>
              </a:rPr>
              <a:t>Checking the printing of receipts</a:t>
            </a:r>
            <a:r>
              <a:rPr lang="en-US"/>
              <a:t> is </a:t>
            </a:r>
            <a:r>
              <a:rPr lang="en-US">
                <a:solidFill>
                  <a:srgbClr val="FF0000"/>
                </a:solidFill>
              </a:rPr>
              <a:t>verification</a:t>
            </a:r>
            <a:r>
              <a:rPr lang="en-US"/>
              <a:t> and </a:t>
            </a:r>
            <a:r>
              <a:rPr lang="en-US">
                <a:solidFill>
                  <a:srgbClr val="0000FF"/>
                </a:solidFill>
              </a:rPr>
              <a:t>correct printing (info)</a:t>
            </a:r>
            <a:r>
              <a:rPr lang="en-US"/>
              <a:t> is </a:t>
            </a:r>
            <a:r>
              <a:rPr lang="en-US">
                <a:solidFill>
                  <a:srgbClr val="FF0000"/>
                </a:solidFill>
              </a:rPr>
              <a:t>validation</a:t>
            </a:r>
            <a:r>
              <a:rPr lang="en-US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3A6482D-F627-9B4A-B22C-88794F9AB3C0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6059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98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9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55" grpId="0" uiExpand="1" build="p" bldLvl="2"/>
      <p:bldP spid="10987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471488"/>
            <a:ext cx="8305800" cy="762000"/>
          </a:xfrm>
        </p:spPr>
        <p:txBody>
          <a:bodyPr/>
          <a:lstStyle/>
          <a:p>
            <a:pPr eaLnBrk="1" hangingPunct="1"/>
            <a:r>
              <a:rPr lang="en-US" sz="4000"/>
              <a:t>Types/Strategies of testing</a:t>
            </a:r>
            <a:endParaRPr lang="en-US" sz="2000"/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7964" y="1524000"/>
            <a:ext cx="6840425" cy="4569296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sz="2000" dirty="0"/>
              <a:t>Code Inspections</a:t>
            </a:r>
          </a:p>
          <a:p>
            <a:pPr marL="285750" indent="-285750"/>
            <a:r>
              <a:rPr lang="en-US" sz="2000" dirty="0"/>
              <a:t>Software (Module) Testing</a:t>
            </a:r>
          </a:p>
          <a:p>
            <a:pPr marL="857250" lvl="1" indent="-457200"/>
            <a:r>
              <a:rPr lang="en-US" sz="1800" dirty="0"/>
              <a:t>Unit Testing </a:t>
            </a:r>
          </a:p>
          <a:p>
            <a:pPr marL="857250" lvl="1" indent="-457200"/>
            <a:r>
              <a:rPr lang="en-US" sz="1800" dirty="0"/>
              <a:t>Functional Testing</a:t>
            </a:r>
          </a:p>
          <a:p>
            <a:pPr marL="285750" indent="-285750"/>
            <a:r>
              <a:rPr lang="en-US" sz="2000" dirty="0"/>
              <a:t>Integration Testing</a:t>
            </a:r>
          </a:p>
          <a:p>
            <a:pPr marL="857250" lvl="1" indent="-457200"/>
            <a:r>
              <a:rPr lang="en-US" sz="1800" dirty="0"/>
              <a:t>Compliance</a:t>
            </a:r>
          </a:p>
          <a:p>
            <a:pPr marL="857250" lvl="1" indent="-457200"/>
            <a:r>
              <a:rPr lang="en-US" sz="1800" dirty="0"/>
              <a:t>Interoperability Testing</a:t>
            </a:r>
          </a:p>
          <a:p>
            <a:pPr marL="285750" indent="-285750"/>
            <a:r>
              <a:rPr lang="en-US" sz="2000" dirty="0"/>
              <a:t> System Testing</a:t>
            </a:r>
          </a:p>
          <a:p>
            <a:pPr marL="857250" lvl="1" indent="-457200"/>
            <a:r>
              <a:rPr lang="en-US" sz="1800" dirty="0"/>
              <a:t>Recovery</a:t>
            </a:r>
          </a:p>
          <a:p>
            <a:pPr marL="857250" lvl="1" indent="-457200"/>
            <a:r>
              <a:rPr lang="en-US" sz="1800" dirty="0"/>
              <a:t>Security</a:t>
            </a:r>
          </a:p>
          <a:p>
            <a:pPr marL="857250" lvl="1" indent="-457200"/>
            <a:r>
              <a:rPr lang="en-US" sz="1800" dirty="0"/>
              <a:t>Environment</a:t>
            </a:r>
          </a:p>
          <a:p>
            <a:pPr marL="285750" indent="-285750"/>
            <a:r>
              <a:rPr lang="en-US" sz="2000" dirty="0"/>
              <a:t>Acceptance Testing and Release Testing</a:t>
            </a:r>
          </a:p>
          <a:p>
            <a:pPr marL="285750" indent="-285750"/>
            <a:r>
              <a:rPr lang="en-US" sz="2000" dirty="0"/>
              <a:t>Regression Testing</a:t>
            </a:r>
          </a:p>
          <a:p>
            <a:pPr marL="285750" indent="-285750"/>
            <a:r>
              <a:rPr lang="en-US" altLang="ko-KR" sz="2000" dirty="0">
                <a:solidFill>
                  <a:srgbClr val="0000FF"/>
                </a:solidFill>
                <a:ea typeface="굴림" charset="-127"/>
                <a:cs typeface="굴림" charset="-127"/>
              </a:rPr>
              <a:t>Stress</a:t>
            </a:r>
            <a:r>
              <a:rPr lang="en-US" altLang="ko-KR" sz="2000" dirty="0">
                <a:ea typeface="굴림" charset="-127"/>
                <a:cs typeface="굴림" charset="-127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ea typeface="굴림" charset="-127"/>
                <a:cs typeface="굴림" charset="-127"/>
              </a:rPr>
              <a:t>Security</a:t>
            </a:r>
            <a:r>
              <a:rPr lang="en-US" altLang="ko-KR" sz="2000" dirty="0">
                <a:ea typeface="굴림" charset="-127"/>
                <a:cs typeface="굴림" charset="-127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ea typeface="굴림" charset="-127"/>
                <a:cs typeface="굴림" charset="-127"/>
              </a:rPr>
              <a:t>performance</a:t>
            </a:r>
            <a:r>
              <a:rPr lang="en-US" altLang="ko-KR" sz="2000" dirty="0">
                <a:ea typeface="굴림" charset="-127"/>
                <a:cs typeface="굴림" charset="-127"/>
              </a:rPr>
              <a:t>, </a:t>
            </a:r>
            <a:r>
              <a:rPr lang="en-US" altLang="ko-KR" sz="2000" dirty="0">
                <a:solidFill>
                  <a:srgbClr val="0000FF"/>
                </a:solidFill>
                <a:ea typeface="굴림" charset="-127"/>
                <a:cs typeface="굴림" charset="-127"/>
              </a:rPr>
              <a:t>Load</a:t>
            </a:r>
            <a:r>
              <a:rPr lang="en-US" altLang="ko-KR" sz="2000" dirty="0">
                <a:ea typeface="굴림" charset="-127"/>
                <a:cs typeface="굴림" charset="-127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ea typeface="굴림" charset="-127"/>
                <a:cs typeface="굴림" charset="-127"/>
              </a:rPr>
              <a:t>Testing</a:t>
            </a:r>
            <a:r>
              <a:rPr lang="en-US" sz="2000" dirty="0"/>
              <a:t> </a:t>
            </a:r>
            <a:r>
              <a:rPr lang="en-US" altLang="ko-KR" sz="2000" dirty="0">
                <a:ea typeface="굴림" charset="-127"/>
                <a:cs typeface="굴림" charset="-127"/>
              </a:rPr>
              <a:t>etc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6575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0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0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0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0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0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0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02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02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028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02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028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1028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028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85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2819401" y="152401"/>
            <a:ext cx="547211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ClrTx/>
            </a:pPr>
            <a:r>
              <a:rPr lang="en-US" sz="4400" b="1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Software Testing</a:t>
            </a:r>
            <a:r>
              <a:rPr lang="en-US" sz="6000" b="1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1243146" name="Text Box 10"/>
          <p:cNvSpPr txBox="1">
            <a:spLocks noChangeArrowheads="1"/>
          </p:cNvSpPr>
          <p:nvPr/>
        </p:nvSpPr>
        <p:spPr bwMode="auto">
          <a:xfrm>
            <a:off x="2208213" y="1654176"/>
            <a:ext cx="792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 better definition: ”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the process of running software </a:t>
            </a:r>
            <a:r>
              <a:rPr lang="en-US" sz="2400">
                <a:solidFill>
                  <a:srgbClr val="FA4C1C"/>
                </a:solidFill>
                <a:latin typeface="Times New Roman" charset="0"/>
                <a:ea typeface="Times New Roman" charset="0"/>
                <a:cs typeface="Times New Roman" charset="0"/>
              </a:rPr>
              <a:t>with the intent of finding an error”. </a:t>
            </a:r>
          </a:p>
        </p:txBody>
      </p:sp>
      <p:sp>
        <p:nvSpPr>
          <p:cNvPr id="1243147" name="Text Box 11"/>
          <p:cNvSpPr txBox="1">
            <a:spLocks noChangeArrowheads="1"/>
          </p:cNvSpPr>
          <p:nvPr/>
        </p:nvSpPr>
        <p:spPr bwMode="auto">
          <a:xfrm>
            <a:off x="2208213" y="2943226"/>
            <a:ext cx="792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The way most testing works is to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input a </a:t>
            </a:r>
            <a:r>
              <a:rPr lang="en-US"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set of values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then </a:t>
            </a:r>
            <a:r>
              <a:rPr lang="en-US"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compare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expected  result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with the out comes/</a:t>
            </a:r>
            <a:r>
              <a:rPr lang="en-US"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computed ones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1243148" name="Text Box 12"/>
          <p:cNvSpPr txBox="1">
            <a:spLocks noChangeArrowheads="1"/>
          </p:cNvSpPr>
          <p:nvPr/>
        </p:nvSpPr>
        <p:spPr bwMode="auto">
          <a:xfrm>
            <a:off x="2208213" y="4383089"/>
            <a:ext cx="792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Depending on the </a:t>
            </a:r>
            <a:r>
              <a:rPr lang="en-US"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type of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data input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we can identify </a:t>
            </a:r>
            <a:r>
              <a:rPr lang="en-US"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three levels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of program correctness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possible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probable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absolute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correctness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326EE3-E9CF-F94B-BB0A-EA1E2EFF2881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7057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4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3146" grpId="0"/>
      <p:bldP spid="1243147" grpId="0"/>
      <p:bldP spid="12431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946" name="Text Box 2"/>
          <p:cNvSpPr txBox="1">
            <a:spLocks noChangeArrowheads="1"/>
          </p:cNvSpPr>
          <p:nvPr/>
        </p:nvSpPr>
        <p:spPr bwMode="auto">
          <a:xfrm>
            <a:off x="2279650" y="1125538"/>
            <a:ext cx="7924800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52388" indent="-52388" algn="just">
              <a:spcBef>
                <a:spcPct val="0"/>
              </a:spcBef>
              <a:tabLst>
                <a:tab pos="0" algn="l"/>
              </a:tabLst>
            </a:pPr>
            <a:r>
              <a:rPr lang="en-US" sz="2800" b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Possible correctness</a:t>
            </a:r>
            <a:r>
              <a:rPr lang="en-US" sz="28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633413" lvl="1" indent="-404813" algn="just">
              <a:spcBef>
                <a:spcPct val="0"/>
              </a:spcBef>
              <a:buFont typeface="Symbol" charset="2"/>
              <a:buChar char="¨"/>
              <a:tabLst>
                <a:tab pos="0" algn="l"/>
              </a:tabLst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Obtaining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correct output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for some </a:t>
            </a:r>
            <a:r>
              <a:rPr lang="en-US"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arbitrary input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(single set). </a:t>
            </a:r>
          </a:p>
        </p:txBody>
      </p:sp>
      <p:sp>
        <p:nvSpPr>
          <p:cNvPr id="1106947" name="Text Box 3"/>
          <p:cNvSpPr txBox="1">
            <a:spLocks noChangeArrowheads="1"/>
          </p:cNvSpPr>
          <p:nvPr/>
        </p:nvSpPr>
        <p:spPr bwMode="auto">
          <a:xfrm>
            <a:off x="2495550" y="2336801"/>
            <a:ext cx="792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If the outcome is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wrong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the program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cannot possibly be correct.</a:t>
            </a:r>
          </a:p>
        </p:txBody>
      </p:sp>
      <p:sp>
        <p:nvSpPr>
          <p:cNvPr id="1106948" name="Text Box 4"/>
          <p:cNvSpPr txBox="1">
            <a:spLocks noChangeArrowheads="1"/>
          </p:cNvSpPr>
          <p:nvPr/>
        </p:nvSpPr>
        <p:spPr bwMode="auto">
          <a:xfrm>
            <a:off x="2495550" y="3003551"/>
            <a:ext cx="792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For example a multiply program: for  input 2 and 3, if result is 6; is </a:t>
            </a:r>
            <a:r>
              <a:rPr lang="en-US" sz="24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possibly correct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1106949" name="Text Box 5"/>
          <p:cNvSpPr txBox="1">
            <a:spLocks noChangeArrowheads="1"/>
          </p:cNvSpPr>
          <p:nvPr/>
        </p:nvSpPr>
        <p:spPr bwMode="auto">
          <a:xfrm>
            <a:off x="2316163" y="3773488"/>
            <a:ext cx="48244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</a:pPr>
            <a:r>
              <a:rPr lang="en-US" sz="2800" b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Probable correctness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1106950" name="Text Box 6"/>
          <p:cNvSpPr txBox="1">
            <a:spLocks noChangeArrowheads="1"/>
          </p:cNvSpPr>
          <p:nvPr/>
        </p:nvSpPr>
        <p:spPr bwMode="auto">
          <a:xfrm>
            <a:off x="2459039" y="4194175"/>
            <a:ext cx="87852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Obtaining </a:t>
            </a:r>
            <a:r>
              <a:rPr lang="en-US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correct output</a:t>
            </a:r>
            <a:r>
              <a:rPr lang="en-US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for a number of </a:t>
            </a:r>
            <a:r>
              <a:rPr 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carefully selected inputs</a:t>
            </a:r>
            <a:r>
              <a:rPr lang="en-US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sp>
        <p:nvSpPr>
          <p:cNvPr id="1106951" name="Text Box 7"/>
          <p:cNvSpPr txBox="1">
            <a:spLocks noChangeArrowheads="1"/>
          </p:cNvSpPr>
          <p:nvPr/>
        </p:nvSpPr>
        <p:spPr bwMode="auto">
          <a:xfrm>
            <a:off x="2495550" y="4694239"/>
            <a:ext cx="792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If all </a:t>
            </a:r>
            <a:r>
              <a:rPr lang="en-US" sz="24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potential problematic areas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are checked in this way, the program is </a:t>
            </a:r>
            <a:r>
              <a:rPr lang="en-US" sz="24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probably correct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1106952" name="Text Box 8"/>
          <p:cNvSpPr txBox="1">
            <a:spLocks noChangeArrowheads="1"/>
          </p:cNvSpPr>
          <p:nvPr/>
        </p:nvSpPr>
        <p:spPr bwMode="auto">
          <a:xfrm>
            <a:off x="2495550" y="5451476"/>
            <a:ext cx="792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Try </a:t>
            </a:r>
            <a:r>
              <a:rPr lang="en-US" sz="24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several values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including the obvious “</a:t>
            </a:r>
            <a:r>
              <a:rPr lang="en-US" sz="24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problem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” values such as </a:t>
            </a:r>
            <a:r>
              <a:rPr lang="en-US" sz="24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zero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largest negative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1, -1 and so on. </a:t>
            </a:r>
          </a:p>
        </p:txBody>
      </p:sp>
      <p:sp>
        <p:nvSpPr>
          <p:cNvPr id="29707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2674938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/>
              <a:t>Three Levels of Correctness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326EE3-E9CF-F94B-BB0A-EA1E2EFF2881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289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6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6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06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0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06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06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06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06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46" grpId="0" autoUpdateAnimBg="0"/>
      <p:bldP spid="1106947" grpId="0"/>
      <p:bldP spid="1106948" grpId="0"/>
      <p:bldP spid="1106949" grpId="0"/>
      <p:bldP spid="1106950" grpId="0"/>
      <p:bldP spid="1106951" grpId="0"/>
      <p:bldP spid="11069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 Box 10"/>
          <p:cNvSpPr txBox="1">
            <a:spLocks noChangeArrowheads="1"/>
          </p:cNvSpPr>
          <p:nvPr/>
        </p:nvSpPr>
        <p:spPr bwMode="auto">
          <a:xfrm>
            <a:off x="2532063" y="1668463"/>
            <a:ext cx="55800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</a:pPr>
            <a:r>
              <a:rPr lang="en-US" sz="2800" b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Absolute correctness</a:t>
            </a:r>
          </a:p>
        </p:txBody>
      </p:sp>
      <p:sp>
        <p:nvSpPr>
          <p:cNvPr id="1245195" name="Text Box 11"/>
          <p:cNvSpPr txBox="1">
            <a:spLocks noChangeArrowheads="1"/>
          </p:cNvSpPr>
          <p:nvPr/>
        </p:nvSpPr>
        <p:spPr bwMode="auto">
          <a:xfrm>
            <a:off x="2532063" y="3141664"/>
            <a:ext cx="792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Requires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huge amount of time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; it is therefore </a:t>
            </a:r>
            <a:r>
              <a:rPr lang="en-US"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 practical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{However for some programs we can prove correctness mathematically}. </a:t>
            </a:r>
          </a:p>
        </p:txBody>
      </p:sp>
      <p:sp>
        <p:nvSpPr>
          <p:cNvPr id="1245196" name="Text Box 12"/>
          <p:cNvSpPr txBox="1">
            <a:spLocks noChangeArrowheads="1"/>
          </p:cNvSpPr>
          <p:nvPr/>
        </p:nvSpPr>
        <p:spPr bwMode="auto">
          <a:xfrm>
            <a:off x="2532063" y="4443414"/>
            <a:ext cx="792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Imagine the same above test for a 32 bit machine (how many combinations are possible? (Hundreds of Millions). </a:t>
            </a:r>
          </a:p>
        </p:txBody>
      </p:sp>
      <p:sp>
        <p:nvSpPr>
          <p:cNvPr id="1245197" name="Rectangle 13"/>
          <p:cNvSpPr>
            <a:spLocks noChangeArrowheads="1"/>
          </p:cNvSpPr>
          <p:nvPr/>
        </p:nvSpPr>
        <p:spPr bwMode="auto">
          <a:xfrm>
            <a:off x="2524125" y="2251503"/>
            <a:ext cx="8001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marL="465138" indent="-465138">
              <a:spcBef>
                <a:spcPct val="0"/>
              </a:spcBef>
              <a:buFont typeface="Symbol" charset="2"/>
              <a:buChar char="¨"/>
              <a:tabLst>
                <a:tab pos="403225" algn="l"/>
              </a:tabLst>
            </a:pP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can be demonstrated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only by a test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that involves </a:t>
            </a:r>
            <a:r>
              <a:rPr lang="en-US"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every possible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combination of inputs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326EE3-E9CF-F94B-BB0A-EA1E2EFF2881}" type="slidenum">
              <a:rPr lang="nl-NL" smtClean="0"/>
              <a:pPr>
                <a:defRPr/>
              </a:pPr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055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4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5195" grpId="0"/>
      <p:bldP spid="1245196" grpId="0"/>
      <p:bldP spid="12451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18861" y="-237246"/>
            <a:ext cx="10515600" cy="1325563"/>
          </a:xfrm>
        </p:spPr>
        <p:txBody>
          <a:bodyPr/>
          <a:lstStyle/>
          <a:p>
            <a:r>
              <a:rPr lang="en-US" dirty="0"/>
              <a:t>Testing in the 21st Century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612900" y="770022"/>
            <a:ext cx="8966200" cy="5606967"/>
          </a:xfrm>
        </p:spPr>
        <p:txBody>
          <a:bodyPr/>
          <a:lstStyle/>
          <a:p>
            <a:r>
              <a:rPr lang="en-US" dirty="0"/>
              <a:t>Software defines </a:t>
            </a:r>
            <a:r>
              <a:rPr lang="en-US" dirty="0">
                <a:solidFill>
                  <a:srgbClr val="FFFF00"/>
                </a:solidFill>
                <a:highlight>
                  <a:srgbClr val="008080"/>
                </a:highlight>
              </a:rPr>
              <a:t>behavior</a:t>
            </a:r>
            <a:endParaRPr lang="en-US" b="0" dirty="0">
              <a:solidFill>
                <a:srgbClr val="FFFF00"/>
              </a:solidFill>
              <a:highlight>
                <a:srgbClr val="008080"/>
              </a:highlight>
            </a:endParaRPr>
          </a:p>
          <a:p>
            <a:pPr lvl="1"/>
            <a:r>
              <a:rPr lang="en-US" sz="1800" dirty="0"/>
              <a:t>network routers, finance, switching networks, other infrastructure</a:t>
            </a:r>
          </a:p>
          <a:p>
            <a:r>
              <a:rPr lang="en-US" dirty="0"/>
              <a:t>Today’s software </a:t>
            </a:r>
            <a:r>
              <a:rPr lang="en-US" dirty="0">
                <a:solidFill>
                  <a:schemeClr val="tx2"/>
                </a:solidFill>
              </a:rPr>
              <a:t>market</a:t>
            </a:r>
            <a:r>
              <a:rPr lang="en-US" dirty="0"/>
              <a:t> :</a:t>
            </a:r>
          </a:p>
          <a:p>
            <a:pPr lvl="1"/>
            <a:r>
              <a:rPr lang="en-US" sz="2000" dirty="0"/>
              <a:t>is much </a:t>
            </a:r>
            <a:r>
              <a:rPr lang="en-US" sz="2000" dirty="0">
                <a:solidFill>
                  <a:schemeClr val="tx2"/>
                </a:solidFill>
              </a:rPr>
              <a:t>bigger</a:t>
            </a:r>
          </a:p>
          <a:p>
            <a:pPr lvl="1"/>
            <a:r>
              <a:rPr lang="en-US" sz="2000" dirty="0"/>
              <a:t>is more </a:t>
            </a:r>
            <a:r>
              <a:rPr lang="en-US" sz="2000" dirty="0">
                <a:solidFill>
                  <a:schemeClr val="tx2"/>
                </a:solidFill>
              </a:rPr>
              <a:t>competitive</a:t>
            </a:r>
          </a:p>
          <a:p>
            <a:pPr lvl="1"/>
            <a:r>
              <a:rPr lang="en-US" sz="2000" dirty="0"/>
              <a:t>has more </a:t>
            </a:r>
            <a:r>
              <a:rPr lang="en-US" sz="2000" dirty="0">
                <a:solidFill>
                  <a:schemeClr val="tx2"/>
                </a:solidFill>
              </a:rPr>
              <a:t>users</a:t>
            </a:r>
          </a:p>
          <a:p>
            <a:r>
              <a:rPr lang="en-US" dirty="0">
                <a:solidFill>
                  <a:srgbClr val="FFFF00"/>
                </a:solidFill>
                <a:highlight>
                  <a:srgbClr val="008080"/>
                </a:highlight>
              </a:rPr>
              <a:t>Embedded Control</a:t>
            </a:r>
            <a:r>
              <a:rPr lang="en-US" dirty="0">
                <a:highlight>
                  <a:srgbClr val="008080"/>
                </a:highlight>
              </a:rPr>
              <a:t> </a:t>
            </a:r>
            <a:r>
              <a:rPr lang="en-US" dirty="0"/>
              <a:t>Applications</a:t>
            </a:r>
          </a:p>
          <a:p>
            <a:pPr lvl="1"/>
            <a:r>
              <a:rPr lang="en-US" sz="1800" dirty="0"/>
              <a:t>airplanes, air traffic control</a:t>
            </a:r>
          </a:p>
          <a:p>
            <a:pPr lvl="1"/>
            <a:r>
              <a:rPr lang="en-US" sz="1800" dirty="0"/>
              <a:t>spaceships</a:t>
            </a:r>
          </a:p>
          <a:p>
            <a:pPr lvl="1"/>
            <a:r>
              <a:rPr lang="en-US" sz="1800" dirty="0"/>
              <a:t>watches</a:t>
            </a:r>
          </a:p>
          <a:p>
            <a:pPr lvl="1"/>
            <a:r>
              <a:rPr lang="en-US" sz="1800" dirty="0"/>
              <a:t>ovens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remote controllers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Agile</a:t>
            </a:r>
            <a:r>
              <a:rPr lang="en-US" dirty="0"/>
              <a:t> processes put increased pressure on testers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Programmers</a:t>
            </a:r>
            <a:r>
              <a:rPr lang="en-US" sz="2000" dirty="0"/>
              <a:t> must </a:t>
            </a:r>
            <a:r>
              <a:rPr lang="en-US" sz="2000" dirty="0">
                <a:solidFill>
                  <a:schemeClr val="tx2"/>
                </a:solidFill>
              </a:rPr>
              <a:t>unit</a:t>
            </a:r>
            <a:r>
              <a:rPr lang="en-US" sz="2000" dirty="0"/>
              <a:t> test – with no training or education!</a:t>
            </a:r>
          </a:p>
          <a:p>
            <a:pPr lvl="1"/>
            <a:r>
              <a:rPr lang="en-US" sz="2000" dirty="0"/>
              <a:t>Tests are key to </a:t>
            </a:r>
            <a:r>
              <a:rPr lang="en-US" sz="2000" dirty="0">
                <a:solidFill>
                  <a:schemeClr val="tx2"/>
                </a:solidFill>
              </a:rPr>
              <a:t>functional requirements</a:t>
            </a:r>
            <a:r>
              <a:rPr lang="en-US" sz="2000" dirty="0"/>
              <a:t> – but who builds those tests ?</a:t>
            </a:r>
          </a:p>
        </p:txBody>
      </p:sp>
      <p:sp>
        <p:nvSpPr>
          <p:cNvPr id="51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A33E9A61-EE63-45B2-AB41-B73BB13B9AFC}" type="slidenum">
              <a:rPr lang="en-US" sz="900" b="0">
                <a:solidFill>
                  <a:schemeClr val="tx1"/>
                </a:solidFill>
              </a:rPr>
              <a:pPr/>
              <a:t>19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5127" name="Text Box 4"/>
          <p:cNvSpPr txBox="1">
            <a:spLocks noChangeArrowheads="1"/>
          </p:cNvSpPr>
          <p:nvPr/>
        </p:nvSpPr>
        <p:spPr bwMode="auto">
          <a:xfrm>
            <a:off x="4841876" y="3781604"/>
            <a:ext cx="3402013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lvl="1">
              <a:lnSpc>
                <a:spcPct val="80000"/>
              </a:lnSpc>
              <a:spcBef>
                <a:spcPct val="30000"/>
              </a:spcBef>
              <a:buSzPct val="100000"/>
              <a:buFontTx/>
              <a:buChar char="–"/>
            </a:pPr>
            <a:r>
              <a:rPr lang="en-US" sz="1800" b="0" dirty="0">
                <a:solidFill>
                  <a:srgbClr val="F8F8F8"/>
                </a:solidFill>
                <a:latin typeface="Gill Sans MT" pitchFamily="34" charset="0"/>
                <a:cs typeface="Arial" pitchFamily="34" charset="0"/>
              </a:rPr>
              <a:t> PDAs</a:t>
            </a:r>
          </a:p>
          <a:p>
            <a:pPr lvl="1">
              <a:lnSpc>
                <a:spcPct val="80000"/>
              </a:lnSpc>
              <a:spcBef>
                <a:spcPct val="30000"/>
              </a:spcBef>
              <a:buSzPct val="100000"/>
              <a:buFontTx/>
              <a:buChar char="–"/>
            </a:pPr>
            <a:r>
              <a:rPr lang="en-US" sz="1800" b="0" dirty="0">
                <a:solidFill>
                  <a:srgbClr val="F8F8F8"/>
                </a:solidFill>
                <a:latin typeface="Gill Sans MT" pitchFamily="34" charset="0"/>
                <a:cs typeface="Arial" pitchFamily="34" charset="0"/>
              </a:rPr>
              <a:t> memory seats </a:t>
            </a:r>
          </a:p>
          <a:p>
            <a:pPr lvl="1">
              <a:lnSpc>
                <a:spcPct val="80000"/>
              </a:lnSpc>
              <a:spcBef>
                <a:spcPct val="30000"/>
              </a:spcBef>
              <a:buSzPct val="100000"/>
              <a:buFontTx/>
              <a:buChar char="–"/>
            </a:pPr>
            <a:r>
              <a:rPr lang="en-US" sz="1800" b="0" dirty="0">
                <a:solidFill>
                  <a:srgbClr val="F8F8F8"/>
                </a:solidFill>
                <a:latin typeface="Gill Sans MT" pitchFamily="34" charset="0"/>
                <a:cs typeface="Arial" pitchFamily="34" charset="0"/>
              </a:rPr>
              <a:t> DVD players</a:t>
            </a:r>
          </a:p>
          <a:p>
            <a:pPr lvl="1">
              <a:lnSpc>
                <a:spcPct val="80000"/>
              </a:lnSpc>
              <a:spcBef>
                <a:spcPct val="30000"/>
              </a:spcBef>
              <a:buSzPct val="100000"/>
              <a:buFontTx/>
              <a:buChar char="–"/>
            </a:pPr>
            <a:r>
              <a:rPr lang="en-US" sz="1800" b="0" dirty="0">
                <a:solidFill>
                  <a:srgbClr val="F8F8F8"/>
                </a:solidFill>
                <a:latin typeface="Gill Sans MT" pitchFamily="34" charset="0"/>
                <a:cs typeface="Arial" pitchFamily="34" charset="0"/>
              </a:rPr>
              <a:t> garage door openers</a:t>
            </a:r>
          </a:p>
          <a:p>
            <a:pPr lvl="1">
              <a:lnSpc>
                <a:spcPct val="80000"/>
              </a:lnSpc>
              <a:spcBef>
                <a:spcPct val="30000"/>
              </a:spcBef>
              <a:buSzPct val="100000"/>
              <a:buFontTx/>
              <a:buChar char="–"/>
            </a:pPr>
            <a:r>
              <a:rPr lang="en-US" sz="1800" b="0" dirty="0">
                <a:solidFill>
                  <a:srgbClr val="F8F8F8"/>
                </a:solidFill>
                <a:latin typeface="Gill Sans MT" pitchFamily="34" charset="0"/>
                <a:cs typeface="Arial" pitchFamily="34" charset="0"/>
              </a:rPr>
              <a:t> cell phones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32096" y="1696700"/>
            <a:ext cx="4361281" cy="156966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69000">
                <a:schemeClr val="bg1">
                  <a:lumMod val="60000"/>
                  <a:lumOff val="40000"/>
                </a:schemeClr>
              </a:gs>
              <a:gs pos="88000">
                <a:schemeClr val="bg1">
                  <a:lumMod val="75000"/>
                </a:schemeClr>
              </a:gs>
            </a:gsLst>
            <a:lin ang="5400000" scaled="0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sz="2400" dirty="0">
                <a:solidFill>
                  <a:schemeClr val="tx2"/>
                </a:solidFill>
                <a:latin typeface="Comic Sans MS" pitchFamily="66" charset="0"/>
              </a:rPr>
              <a:t>Industry is going through a revolution in what testing means to the success of software products</a:t>
            </a:r>
          </a:p>
        </p:txBody>
      </p:sp>
    </p:spTree>
    <p:extLst>
      <p:ext uri="{BB962C8B-B14F-4D97-AF65-F5344CB8AC3E}">
        <p14:creationId xmlns:p14="http://schemas.microsoft.com/office/powerpoint/2010/main" val="102545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60734"/>
            <a:ext cx="8839200" cy="457200"/>
          </a:xfrm>
        </p:spPr>
        <p:txBody>
          <a:bodyPr vert="horz" lIns="64291" tIns="32146" rIns="64291" bIns="32146" rtlCol="0" anchor="ctr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hangingPunct="1">
              <a:defRPr/>
            </a:pPr>
            <a:r>
              <a:rPr lang="en-US" dirty="0"/>
              <a:t>Software Everywhere</a:t>
            </a:r>
          </a:p>
        </p:txBody>
      </p:sp>
      <p:pic>
        <p:nvPicPr>
          <p:cNvPr id="31747" name="Picture 13" descr="479_19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6488" y="1285875"/>
            <a:ext cx="14986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29" descr="FMC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2350" y="1071564"/>
            <a:ext cx="2014538" cy="127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1750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1838" y="1071563"/>
            <a:ext cx="335121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6488" y="3535363"/>
            <a:ext cx="2590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12" descr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78789" y="4983163"/>
            <a:ext cx="2225675" cy="148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1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8788" y="1071563"/>
            <a:ext cx="2132012" cy="3200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1754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38375" y="3268663"/>
            <a:ext cx="1925638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326EE3-E9CF-F94B-BB0A-EA1E2EFF2881}" type="slidenum">
              <a:rPr lang="nl-NL" smtClean="0"/>
              <a:pPr>
                <a:defRPr/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982238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3D8C035F-230C-499D-AC34-32A7EDE3C424}" type="slidenum">
              <a:rPr lang="en-US" sz="900" b="0">
                <a:solidFill>
                  <a:schemeClr val="tx1"/>
                </a:solidFill>
              </a:rPr>
              <a:pPr/>
              <a:t>20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2114" y="1127125"/>
            <a:ext cx="8867775" cy="376843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008080"/>
                </a:highlight>
              </a:rPr>
              <a:t>Software Fault</a:t>
            </a:r>
            <a:r>
              <a:rPr lang="en-US" dirty="0">
                <a:highlight>
                  <a:srgbClr val="008080"/>
                </a:highlight>
              </a:rPr>
              <a:t> </a:t>
            </a:r>
            <a:r>
              <a:rPr lang="en-US" dirty="0"/>
              <a:t>: A static defect in the software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  <a:highlight>
                  <a:srgbClr val="008080"/>
                </a:highlight>
              </a:rPr>
              <a:t>Software Failure</a:t>
            </a:r>
            <a:r>
              <a:rPr lang="en-US" dirty="0">
                <a:highlight>
                  <a:srgbClr val="008080"/>
                </a:highlight>
              </a:rPr>
              <a:t> </a:t>
            </a:r>
            <a:r>
              <a:rPr lang="en-US" dirty="0"/>
              <a:t>: External, incorrect behavior with respect to the requirements or other description of the expected behavior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  <a:highlight>
                  <a:srgbClr val="008080"/>
                </a:highlight>
              </a:rPr>
              <a:t>Software Error</a:t>
            </a:r>
            <a:r>
              <a:rPr lang="en-US" dirty="0">
                <a:highlight>
                  <a:srgbClr val="008080"/>
                </a:highlight>
              </a:rPr>
              <a:t> </a:t>
            </a:r>
            <a:r>
              <a:rPr lang="en-US" dirty="0"/>
              <a:t>: An incorrect internal state that is the manifestation of some fault</a:t>
            </a: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2089150" y="4970071"/>
            <a:ext cx="8013700" cy="1200329"/>
          </a:xfrm>
          <a:prstGeom prst="rect">
            <a:avLst/>
          </a:prstGeom>
          <a:solidFill>
            <a:srgbClr val="0000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30000"/>
              </a:spcBef>
              <a:buSzPct val="75000"/>
              <a:buFont typeface="Monotype Sorts" charset="2"/>
              <a:buNone/>
              <a:defRPr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  <a:cs typeface="Arial" pitchFamily="34" charset="0"/>
              </a:rPr>
              <a:t>Faults in software are equivalent to design mistakes in hardware.</a:t>
            </a:r>
          </a:p>
          <a:p>
            <a:pPr algn="ctr">
              <a:lnSpc>
                <a:spcPct val="90000"/>
              </a:lnSpc>
              <a:spcBef>
                <a:spcPct val="30000"/>
              </a:spcBef>
              <a:buSzPct val="75000"/>
              <a:buFont typeface="Monotype Sorts" charset="2"/>
              <a:buNone/>
              <a:defRPr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  <a:cs typeface="Arial" pitchFamily="34" charset="0"/>
              </a:rPr>
              <a:t>Software does not degrade.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 MT" pitchFamily="34" charset="0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90600" y="136526"/>
            <a:ext cx="10515600" cy="990600"/>
          </a:xfrm>
        </p:spPr>
        <p:txBody>
          <a:bodyPr/>
          <a:lstStyle/>
          <a:p>
            <a:r>
              <a:rPr lang="en-US" dirty="0"/>
              <a:t>Software Faults, Errors &amp; Failures</a:t>
            </a:r>
          </a:p>
        </p:txBody>
      </p:sp>
    </p:spTree>
    <p:extLst>
      <p:ext uri="{BB962C8B-B14F-4D97-AF65-F5344CB8AC3E}">
        <p14:creationId xmlns:p14="http://schemas.microsoft.com/office/powerpoint/2010/main" val="292855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4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and Failure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A patient gives a doctor a list of </a:t>
            </a:r>
            <a:r>
              <a:rPr lang="en-US" dirty="0">
                <a:solidFill>
                  <a:schemeClr val="tx2"/>
                </a:solidFill>
              </a:rPr>
              <a:t>symptoms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Failures</a:t>
            </a:r>
          </a:p>
          <a:p>
            <a:r>
              <a:rPr lang="en-US" dirty="0"/>
              <a:t>The doctor tries to diagnose the root cause, the </a:t>
            </a:r>
            <a:r>
              <a:rPr lang="en-US" dirty="0">
                <a:solidFill>
                  <a:schemeClr val="tx2"/>
                </a:solidFill>
              </a:rPr>
              <a:t>ailment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Fault</a:t>
            </a:r>
          </a:p>
          <a:p>
            <a:r>
              <a:rPr lang="en-US" dirty="0"/>
              <a:t>The doctor may look for </a:t>
            </a:r>
            <a:r>
              <a:rPr lang="en-US" dirty="0">
                <a:solidFill>
                  <a:schemeClr val="tx2"/>
                </a:solidFill>
              </a:rPr>
              <a:t>anomalous internal conditions</a:t>
            </a:r>
            <a:r>
              <a:rPr lang="en-US" dirty="0"/>
              <a:t> (high blood pressure, irregular heartbeat, bacteria in the blood stream)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Errors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B1FAA-A740-404F-BBC5-7C153B66627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89150" y="4823623"/>
            <a:ext cx="8013700" cy="1532727"/>
          </a:xfrm>
          <a:prstGeom prst="rect">
            <a:avLst/>
          </a:prstGeom>
          <a:solidFill>
            <a:srgbClr val="0000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30000"/>
              </a:spcBef>
              <a:buSzPct val="75000"/>
              <a:buFont typeface="Monotype Sorts" charset="2"/>
              <a:buNone/>
              <a:defRPr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  <a:cs typeface="Arial" pitchFamily="34" charset="0"/>
              </a:rPr>
              <a:t>Most medical problems result from external attacks (bacteria, viruses) or physical degradation as we age.</a:t>
            </a:r>
          </a:p>
          <a:p>
            <a:pPr algn="ctr">
              <a:lnSpc>
                <a:spcPct val="90000"/>
              </a:lnSpc>
              <a:spcBef>
                <a:spcPct val="30000"/>
              </a:spcBef>
              <a:buSzPct val="75000"/>
              <a:buFont typeface="Monotype Sorts" charset="2"/>
              <a:buNone/>
              <a:defRPr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  <a:cs typeface="Arial" pitchFamily="34" charset="0"/>
              </a:rPr>
              <a:t>Software faults were there at the beginning and do not “appear” when a part wears out.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 MT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1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fld id="{3880BC41-283A-455D-A71A-0C159BA1AF18}" type="slidenum">
              <a:rPr lang="en-US" sz="900" b="0">
                <a:solidFill>
                  <a:schemeClr val="tx1"/>
                </a:solidFill>
              </a:rPr>
              <a:pPr/>
              <a:t>22</a:t>
            </a:fld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>
          <a:xfrm>
            <a:off x="2120900" y="42863"/>
            <a:ext cx="7924800" cy="1373243"/>
          </a:xfrm>
        </p:spPr>
        <p:txBody>
          <a:bodyPr/>
          <a:lstStyle/>
          <a:p>
            <a:r>
              <a:rPr lang="en-US" dirty="0"/>
              <a:t>Testing Goals Based on Test Process Maturity</a:t>
            </a:r>
          </a:p>
        </p:txBody>
      </p:sp>
      <p:sp>
        <p:nvSpPr>
          <p:cNvPr id="788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2114" y="1406525"/>
            <a:ext cx="8867775" cy="781050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  <a:buSzTx/>
              <a:buFont typeface="Wingdings" pitchFamily="2" charset="2"/>
              <a:buChar char="§"/>
            </a:pPr>
            <a:r>
              <a:rPr lang="en-US" dirty="0">
                <a:solidFill>
                  <a:srgbClr val="FFFF00"/>
                </a:solidFill>
                <a:highlight>
                  <a:srgbClr val="008080"/>
                </a:highlight>
              </a:rPr>
              <a:t>Level 0</a:t>
            </a:r>
            <a:r>
              <a:rPr lang="en-US" dirty="0">
                <a:highlight>
                  <a:srgbClr val="008080"/>
                </a:highlight>
              </a:rPr>
              <a:t> </a:t>
            </a:r>
            <a:r>
              <a:rPr lang="en-US" dirty="0"/>
              <a:t>: There’s no difference between </a:t>
            </a:r>
            <a:r>
              <a:rPr lang="en-US" dirty="0">
                <a:solidFill>
                  <a:srgbClr val="FFFF00"/>
                </a:solidFill>
                <a:highlight>
                  <a:srgbClr val="008080"/>
                </a:highlight>
              </a:rPr>
              <a:t>testing and debugging</a:t>
            </a: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1658939" y="2289176"/>
            <a:ext cx="8874125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en-US" sz="2800" dirty="0">
                <a:solidFill>
                  <a:srgbClr val="FFFF00"/>
                </a:solidFill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Level 1</a:t>
            </a:r>
            <a:r>
              <a:rPr lang="en-US" sz="2800" dirty="0"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 </a:t>
            </a:r>
            <a:r>
              <a:rPr lang="en-US" sz="2800" dirty="0">
                <a:latin typeface="Gill Sans MT" pitchFamily="34" charset="0"/>
                <a:cs typeface="Arial" pitchFamily="34" charset="0"/>
              </a:rPr>
              <a:t>: The purpose of testing is to show </a:t>
            </a:r>
            <a:r>
              <a:rPr lang="en-US" sz="2800" dirty="0">
                <a:solidFill>
                  <a:srgbClr val="FFFF00"/>
                </a:solidFill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correctness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en-US" sz="2800" dirty="0">
                <a:solidFill>
                  <a:srgbClr val="FFFF00"/>
                </a:solidFill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Level 2</a:t>
            </a:r>
            <a:r>
              <a:rPr lang="en-US" sz="2800" dirty="0"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 </a:t>
            </a:r>
            <a:r>
              <a:rPr lang="en-US" sz="2800" dirty="0">
                <a:latin typeface="Gill Sans MT" pitchFamily="34" charset="0"/>
                <a:cs typeface="Arial" pitchFamily="34" charset="0"/>
              </a:rPr>
              <a:t>: The purpose of testing is to show that the software </a:t>
            </a:r>
            <a:r>
              <a:rPr lang="en-US" sz="2800" dirty="0">
                <a:solidFill>
                  <a:srgbClr val="FFFF00"/>
                </a:solidFill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doesn’t work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en-US" sz="2800" dirty="0">
                <a:solidFill>
                  <a:srgbClr val="FFFF00"/>
                </a:solidFill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Level 3</a:t>
            </a:r>
            <a:r>
              <a:rPr lang="en-US" sz="2800" dirty="0"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 </a:t>
            </a:r>
            <a:r>
              <a:rPr lang="en-US" sz="2800" dirty="0">
                <a:latin typeface="Gill Sans MT" pitchFamily="34" charset="0"/>
                <a:cs typeface="Arial" pitchFamily="34" charset="0"/>
              </a:rPr>
              <a:t>: The purpose of testing is not to prove anything specific, but to </a:t>
            </a:r>
            <a:r>
              <a:rPr lang="en-US" sz="2800" dirty="0">
                <a:solidFill>
                  <a:srgbClr val="FFFF00"/>
                </a:solidFill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reduce the risk</a:t>
            </a:r>
            <a:r>
              <a:rPr lang="en-US" sz="2800" dirty="0"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 </a:t>
            </a:r>
            <a:r>
              <a:rPr lang="en-US" sz="2800" dirty="0">
                <a:latin typeface="Gill Sans MT" pitchFamily="34" charset="0"/>
                <a:cs typeface="Arial" pitchFamily="34" charset="0"/>
              </a:rPr>
              <a:t>of using the software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en-US" sz="2800" dirty="0">
                <a:solidFill>
                  <a:srgbClr val="FFFF00"/>
                </a:solidFill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Level 4</a:t>
            </a:r>
            <a:r>
              <a:rPr lang="en-US" sz="2800" dirty="0"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 </a:t>
            </a:r>
            <a:r>
              <a:rPr lang="en-US" sz="2800" dirty="0">
                <a:latin typeface="Gill Sans MT" pitchFamily="34" charset="0"/>
                <a:cs typeface="Arial" pitchFamily="34" charset="0"/>
              </a:rPr>
              <a:t>: Testing is a </a:t>
            </a:r>
            <a:r>
              <a:rPr lang="en-US" sz="2800" dirty="0">
                <a:solidFill>
                  <a:srgbClr val="FFFF00"/>
                </a:solidFill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mental discipline</a:t>
            </a:r>
            <a:r>
              <a:rPr lang="en-US" sz="2800" dirty="0">
                <a:highlight>
                  <a:srgbClr val="008080"/>
                </a:highlight>
                <a:latin typeface="Gill Sans MT" pitchFamily="34" charset="0"/>
                <a:cs typeface="Arial" pitchFamily="34" charset="0"/>
              </a:rPr>
              <a:t> </a:t>
            </a:r>
            <a:r>
              <a:rPr lang="en-US" sz="2800" dirty="0">
                <a:latin typeface="Gill Sans MT" pitchFamily="34" charset="0"/>
                <a:cs typeface="Arial" pitchFamily="34" charset="0"/>
              </a:rPr>
              <a:t>that helps all IT professionals develop higher quality software</a:t>
            </a:r>
          </a:p>
        </p:txBody>
      </p:sp>
    </p:spTree>
    <p:extLst>
      <p:ext uri="{BB962C8B-B14F-4D97-AF65-F5344CB8AC3E}">
        <p14:creationId xmlns:p14="http://schemas.microsoft.com/office/powerpoint/2010/main" val="159293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0" grpId="0" uiExpand="1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2819401" y="152401"/>
            <a:ext cx="61920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ClrTx/>
            </a:pPr>
            <a:r>
              <a:rPr lang="en-US" sz="4400" b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Testing Methodologies</a:t>
            </a:r>
            <a:r>
              <a:rPr lang="en-US" sz="6000" b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1243146" name="Text Box 10"/>
          <p:cNvSpPr txBox="1">
            <a:spLocks noChangeArrowheads="1"/>
          </p:cNvSpPr>
          <p:nvPr/>
        </p:nvSpPr>
        <p:spPr bwMode="auto">
          <a:xfrm>
            <a:off x="2208213" y="1654176"/>
            <a:ext cx="792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Black Box Testing</a:t>
            </a:r>
            <a:endParaRPr lang="en-US" sz="2400" dirty="0">
              <a:solidFill>
                <a:srgbClr val="FA4C1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43147" name="Text Box 11"/>
          <p:cNvSpPr txBox="1">
            <a:spLocks noChangeArrowheads="1"/>
          </p:cNvSpPr>
          <p:nvPr/>
        </p:nvSpPr>
        <p:spPr bwMode="auto">
          <a:xfrm>
            <a:off x="2208213" y="2943226"/>
            <a:ext cx="792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White Box Testing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326EE3-E9CF-F94B-BB0A-EA1E2EFF2881}" type="slidenum">
              <a:rPr lang="nl-NL" smtClean="0"/>
              <a:pPr>
                <a:defRPr/>
              </a:pPr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956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3146" grpId="0"/>
      <p:bldP spid="12431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2819401" y="152401"/>
            <a:ext cx="61920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ClrTx/>
            </a:pPr>
            <a:r>
              <a:rPr lang="en-US" sz="4400" b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Testing Methodologies</a:t>
            </a:r>
            <a:r>
              <a:rPr lang="en-US" sz="6000" b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1243146" name="Text Box 10"/>
          <p:cNvSpPr txBox="1">
            <a:spLocks noChangeArrowheads="1"/>
          </p:cNvSpPr>
          <p:nvPr/>
        </p:nvSpPr>
        <p:spPr bwMode="auto">
          <a:xfrm>
            <a:off x="2208213" y="1654176"/>
            <a:ext cx="7924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 b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Black Box Testing: 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no knowledge of internal program design or code required.</a:t>
            </a:r>
          </a:p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Tests are based on requirements and functionality</a:t>
            </a:r>
            <a:endParaRPr lang="en-US" sz="2400" dirty="0">
              <a:solidFill>
                <a:srgbClr val="FA4C1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43147" name="Text Box 11"/>
          <p:cNvSpPr txBox="1">
            <a:spLocks noChangeArrowheads="1"/>
          </p:cNvSpPr>
          <p:nvPr/>
        </p:nvSpPr>
        <p:spPr bwMode="auto">
          <a:xfrm>
            <a:off x="2208213" y="2943226"/>
            <a:ext cx="7924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 b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White Box Testing: 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knowledge of internal program design and code are required.</a:t>
            </a:r>
          </a:p>
          <a:p>
            <a:pPr marL="457200" indent="-457200" algn="just">
              <a:spcBef>
                <a:spcPct val="0"/>
              </a:spcBef>
              <a:buFont typeface="Symbol" charset="2"/>
              <a:buChar char="¨"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Tests are based on coverage of code statements, branches, paths, conditions.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326EE3-E9CF-F94B-BB0A-EA1E2EFF2881}" type="slidenum">
              <a:rPr lang="nl-NL" smtClean="0"/>
              <a:pPr>
                <a:defRPr/>
              </a:pPr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16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3146" grpId="0"/>
      <p:bldP spid="12431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2387600" y="471488"/>
            <a:ext cx="75438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Why Testing and Analysis?</a:t>
            </a:r>
          </a:p>
        </p:txBody>
      </p:sp>
      <p:sp>
        <p:nvSpPr>
          <p:cNvPr id="109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6164" y="1844676"/>
            <a:ext cx="7883525" cy="4284663"/>
          </a:xfrm>
        </p:spPr>
        <p:txBody>
          <a:bodyPr/>
          <a:lstStyle/>
          <a:p>
            <a:pPr marL="457200" indent="-457200"/>
            <a:r>
              <a:rPr lang="en-US" sz="3200" dirty="0"/>
              <a:t>Software is </a:t>
            </a:r>
            <a:r>
              <a:rPr lang="en-US" sz="3200" dirty="0">
                <a:solidFill>
                  <a:srgbClr val="0000FF"/>
                </a:solidFill>
              </a:rPr>
              <a:t>never correct</a:t>
            </a:r>
            <a:r>
              <a:rPr lang="en-US" sz="3200" dirty="0"/>
              <a:t> no matter which developing technique is used</a:t>
            </a:r>
          </a:p>
          <a:p>
            <a:pPr marL="457200" indent="-457200"/>
            <a:r>
              <a:rPr lang="en-US" sz="3200" dirty="0"/>
              <a:t>Any software </a:t>
            </a:r>
            <a:r>
              <a:rPr lang="en-US" sz="3200" dirty="0">
                <a:solidFill>
                  <a:srgbClr val="0000FF"/>
                </a:solidFill>
              </a:rPr>
              <a:t>must be verified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Software testing and analysis are:</a:t>
            </a:r>
          </a:p>
          <a:p>
            <a:pPr marL="757238" lvl="1" indent="-381000"/>
            <a:r>
              <a:rPr lang="en-US" sz="2800" dirty="0"/>
              <a:t>important to </a:t>
            </a:r>
            <a:r>
              <a:rPr lang="en-US" sz="2800" dirty="0">
                <a:solidFill>
                  <a:srgbClr val="0000FF"/>
                </a:solidFill>
              </a:rPr>
              <a:t>control the quality</a:t>
            </a:r>
            <a:r>
              <a:rPr lang="en-US" sz="2800" dirty="0"/>
              <a:t> of the </a:t>
            </a:r>
            <a:r>
              <a:rPr lang="en-US" sz="2800" dirty="0">
                <a:solidFill>
                  <a:srgbClr val="FF0000"/>
                </a:solidFill>
              </a:rPr>
              <a:t>product</a:t>
            </a:r>
            <a:r>
              <a:rPr lang="en-US" sz="2800" dirty="0"/>
              <a:t> (and of the </a:t>
            </a:r>
            <a:r>
              <a:rPr lang="en-US" sz="2800" dirty="0">
                <a:solidFill>
                  <a:srgbClr val="FF0000"/>
                </a:solidFill>
              </a:rPr>
              <a:t>process</a:t>
            </a:r>
            <a:r>
              <a:rPr lang="en-US" sz="2800" dirty="0"/>
              <a:t>)</a:t>
            </a:r>
          </a:p>
          <a:p>
            <a:pPr marL="757238" lvl="1" indent="-381000"/>
            <a:r>
              <a:rPr lang="en-US" sz="2800" dirty="0"/>
              <a:t>very (often too) </a:t>
            </a:r>
            <a:r>
              <a:rPr lang="en-US" sz="2800" dirty="0">
                <a:solidFill>
                  <a:srgbClr val="FF0000"/>
                </a:solidFill>
              </a:rPr>
              <a:t>expensive</a:t>
            </a:r>
          </a:p>
          <a:p>
            <a:pPr marL="757238" lvl="1" indent="-381000"/>
            <a:r>
              <a:rPr lang="en-US" sz="2800" dirty="0"/>
              <a:t>difficult and stimulating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5165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9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9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9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9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9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4659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-128"/>
              </a:rPr>
              <a:t>Human intensive</a:t>
            </a:r>
          </a:p>
          <a:p>
            <a:r>
              <a:rPr lang="en-US" dirty="0">
                <a:latin typeface="Garamond" charset="0"/>
                <a:ea typeface="ＭＳ Ｐゴシック" charset="-128"/>
              </a:rPr>
              <a:t>Engineering, but also social process</a:t>
            </a:r>
          </a:p>
          <a:p>
            <a:r>
              <a:rPr lang="en-US" dirty="0">
                <a:latin typeface="Garamond" charset="0"/>
                <a:ea typeface="ＭＳ Ｐゴシック" charset="-128"/>
              </a:rPr>
              <a:t>Increasingly complex software systems</a:t>
            </a:r>
          </a:p>
          <a:p>
            <a:r>
              <a:rPr lang="en-US" dirty="0">
                <a:latin typeface="Garamond" charset="0"/>
                <a:ea typeface="ＭＳ Ｐゴシック" charset="-128"/>
              </a:rPr>
              <a:t>Pervasive in an increasing number of industries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en-US" dirty="0"/>
              <a:t>Nature of Software Development</a:t>
            </a:r>
          </a:p>
        </p:txBody>
      </p:sp>
      <p:pic>
        <p:nvPicPr>
          <p:cNvPr id="33797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4191000"/>
            <a:ext cx="25019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13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-128"/>
              </a:rPr>
              <a:t>Errors are part of our daily life</a:t>
            </a:r>
          </a:p>
          <a:p>
            <a:endParaRPr lang="en-US">
              <a:latin typeface="Garamond" charset="0"/>
              <a:ea typeface="ＭＳ Ｐゴシック" charset="-128"/>
            </a:endParaRPr>
          </a:p>
          <a:p>
            <a:r>
              <a:rPr lang="en-US">
                <a:latin typeface="Garamond" charset="0"/>
                <a:ea typeface="ＭＳ Ｐゴシック" charset="-128"/>
              </a:rPr>
              <a:t>Humans make errors in their thoughts, actions, and in the products that might result from their actions</a:t>
            </a:r>
          </a:p>
          <a:p>
            <a:endParaRPr lang="en-US">
              <a:latin typeface="Garamond" charset="0"/>
              <a:ea typeface="ＭＳ Ｐゴシック" charset="-128"/>
            </a:endParaRPr>
          </a:p>
          <a:p>
            <a:r>
              <a:rPr lang="en-US">
                <a:latin typeface="Garamond" charset="0"/>
                <a:ea typeface="ＭＳ Ｐゴシック" charset="-128"/>
              </a:rPr>
              <a:t>Errors occur wherever humans are involved in taking actions and making decisions</a:t>
            </a:r>
          </a:p>
          <a:p>
            <a:endParaRPr lang="en-US">
              <a:latin typeface="Garamond" charset="0"/>
              <a:ea typeface="ＭＳ Ｐゴシック" charset="-128"/>
            </a:endParaRPr>
          </a:p>
          <a:p>
            <a:r>
              <a:rPr lang="en-US" i="1">
                <a:latin typeface="Garamond" charset="0"/>
                <a:ea typeface="ＭＳ Ｐゴシック" charset="-128"/>
              </a:rPr>
              <a:t>These fundamental facts of human existence make testing an essential activity</a:t>
            </a:r>
            <a:endParaRPr lang="en-US">
              <a:latin typeface="Garamond" charset="0"/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en-US" dirty="0"/>
              <a:t>Errors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924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356" y="1"/>
            <a:ext cx="5631644" cy="6273801"/>
          </a:xfrm>
          <a:prstGeom prst="rect">
            <a:avLst/>
          </a:prstGeom>
        </p:spPr>
      </p:pic>
      <p:pic>
        <p:nvPicPr>
          <p:cNvPr id="8" name="Content Placeholder 7" descr="Screen shot 2013-04-18 at 9.10.34 PM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8800" y="5218000"/>
            <a:ext cx="4699248" cy="86530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524000" y="0"/>
            <a:ext cx="3733800" cy="17526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185738" indent="-18573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</a:pPr>
            <a:r>
              <a:rPr lang="en-GB" sz="2400" dirty="0">
                <a:latin typeface="Arial" charset="0"/>
              </a:rPr>
              <a:t>Software Error, Fault, Failure</a:t>
            </a:r>
          </a:p>
        </p:txBody>
      </p:sp>
      <p:sp>
        <p:nvSpPr>
          <p:cNvPr id="9" name="Flowchart: Decision 8"/>
          <p:cNvSpPr/>
          <p:nvPr/>
        </p:nvSpPr>
        <p:spPr bwMode="auto">
          <a:xfrm>
            <a:off x="2387588" y="4149080"/>
            <a:ext cx="1224136" cy="864676"/>
          </a:xfrm>
          <a:prstGeom prst="flowChartDecisi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185738" indent="-18573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</a:pPr>
            <a:r>
              <a:rPr lang="en-US" sz="1400" dirty="0">
                <a:latin typeface="Arial" charset="0"/>
              </a:rPr>
              <a:t>If not </a:t>
            </a:r>
          </a:p>
          <a:p>
            <a:pPr marL="185738" indent="-18573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</a:pPr>
            <a:r>
              <a:rPr lang="en-US" sz="1400" dirty="0">
                <a:latin typeface="Arial" charset="0"/>
              </a:rPr>
              <a:t>removed</a:t>
            </a:r>
          </a:p>
        </p:txBody>
      </p:sp>
      <p:cxnSp>
        <p:nvCxnSpPr>
          <p:cNvPr id="12" name="Straight Arrow Connector 11"/>
          <p:cNvCxnSpPr>
            <a:endCxn id="9" idx="2"/>
          </p:cNvCxnSpPr>
          <p:nvPr/>
        </p:nvCxnSpPr>
        <p:spPr bwMode="auto">
          <a:xfrm flipH="1" flipV="1">
            <a:off x="2999656" y="5013756"/>
            <a:ext cx="180020" cy="5394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971764" y="4465914"/>
            <a:ext cx="6594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Defect</a:t>
            </a:r>
          </a:p>
        </p:txBody>
      </p:sp>
      <p:cxnSp>
        <p:nvCxnSpPr>
          <p:cNvPr id="15" name="Straight Arrow Connector 14"/>
          <p:cNvCxnSpPr>
            <a:stCxn id="9" idx="3"/>
            <a:endCxn id="13" idx="1"/>
          </p:cNvCxnSpPr>
          <p:nvPr/>
        </p:nvCxnSpPr>
        <p:spPr bwMode="auto">
          <a:xfrm>
            <a:off x="3611724" y="4581418"/>
            <a:ext cx="360040" cy="383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13" idx="2"/>
          </p:cNvCxnSpPr>
          <p:nvPr/>
        </p:nvCxnSpPr>
        <p:spPr bwMode="auto">
          <a:xfrm>
            <a:off x="4301502" y="4773690"/>
            <a:ext cx="49030" cy="7795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2851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 vert="horz" lIns="64291" tIns="32146" rIns="64291" bIns="32146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en-US" sz="3200" dirty="0">
                <a:latin typeface="Lucida Sans"/>
                <a:cs typeface="Lucida Sans"/>
              </a:rPr>
              <a:t>Failures Everywhere …</a:t>
            </a:r>
          </a:p>
        </p:txBody>
      </p:sp>
      <p:pic>
        <p:nvPicPr>
          <p:cNvPr id="36867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2013" y="1071563"/>
            <a:ext cx="27686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Software failure in Calgary airport"/>
          <p:cNvPicPr>
            <a:picLocks noChangeAspect="1" noChangeArrowheads="1"/>
          </p:cNvPicPr>
          <p:nvPr/>
        </p:nvPicPr>
        <p:blipFill>
          <a:blip r:embed="rId4"/>
          <a:srcRect l="9978" t="12782" r="17302" b="23221"/>
          <a:stretch>
            <a:fillRect/>
          </a:stretch>
        </p:blipFill>
        <p:spPr bwMode="auto">
          <a:xfrm>
            <a:off x="5345113" y="1071563"/>
            <a:ext cx="31178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5"/>
          <a:srcRect l="21428" t="30556" r="21429" b="30556"/>
          <a:stretch>
            <a:fillRect/>
          </a:stretch>
        </p:blipFill>
        <p:spPr bwMode="auto">
          <a:xfrm>
            <a:off x="1916114" y="3662363"/>
            <a:ext cx="4238625" cy="180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6"/>
          <a:srcRect l="8601" r="27054" b="21921"/>
          <a:stretch>
            <a:fillRect/>
          </a:stretch>
        </p:blipFill>
        <p:spPr bwMode="auto">
          <a:xfrm>
            <a:off x="7381875" y="2678114"/>
            <a:ext cx="2825750" cy="2143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6871" name="Picture 4" descr="Clinac-2300CD-w-PV-&amp;-people"/>
          <p:cNvPicPr>
            <a:picLocks noChangeAspect="1" noChangeArrowheads="1"/>
          </p:cNvPicPr>
          <p:nvPr/>
        </p:nvPicPr>
        <p:blipFill>
          <a:blip r:embed="rId7"/>
          <a:srcRect b="8414"/>
          <a:stretch>
            <a:fillRect/>
          </a:stretch>
        </p:blipFill>
        <p:spPr bwMode="auto">
          <a:xfrm>
            <a:off x="6858000" y="4953001"/>
            <a:ext cx="20256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Picture 5" descr="National Institute of Standards and Technology. Working with industry to foster innnovation, trade, security and job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93900" y="5678489"/>
            <a:ext cx="46355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3" name="Picture 5" descr="challenger"/>
          <p:cNvPicPr>
            <a:picLocks noChangeAspect="1" noChangeArrowheads="1"/>
          </p:cNvPicPr>
          <p:nvPr/>
        </p:nvPicPr>
        <p:blipFill>
          <a:blip r:embed="rId9"/>
          <a:srcRect b="9473"/>
          <a:stretch>
            <a:fillRect/>
          </a:stretch>
        </p:blipFill>
        <p:spPr bwMode="auto">
          <a:xfrm>
            <a:off x="5638801" y="3200401"/>
            <a:ext cx="1592263" cy="138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4" name="Picture 4" descr="f-1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293101" y="803276"/>
            <a:ext cx="2024063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57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1"/>
          <p:cNvSpPr>
            <a:spLocks noGrp="1"/>
          </p:cNvSpPr>
          <p:nvPr>
            <p:ph idx="1"/>
          </p:nvPr>
        </p:nvSpPr>
        <p:spPr>
          <a:xfrm>
            <a:off x="5486400" y="1143000"/>
            <a:ext cx="4724400" cy="4864100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Garamond" charset="0"/>
                <a:ea typeface="ＭＳ Ｐゴシック" charset="-128"/>
              </a:rPr>
              <a:t>Development took 10 years &amp; $7 billion</a:t>
            </a:r>
          </a:p>
          <a:p>
            <a:r>
              <a:rPr lang="en-US" dirty="0">
                <a:latin typeface="Garamond" charset="0"/>
                <a:ea typeface="ＭＳ Ｐゴシック" charset="-128"/>
              </a:rPr>
              <a:t>On June 4, 1996, the flight of the </a:t>
            </a:r>
            <a:r>
              <a:rPr lang="en-US" dirty="0" err="1">
                <a:latin typeface="Garamond" charset="0"/>
                <a:ea typeface="ＭＳ Ｐゴシック" charset="-128"/>
              </a:rPr>
              <a:t>Ariane</a:t>
            </a:r>
            <a:r>
              <a:rPr lang="en-US" dirty="0">
                <a:latin typeface="Garamond" charset="0"/>
                <a:ea typeface="ＭＳ Ｐゴシック" charset="-128"/>
              </a:rPr>
              <a:t> 5 launcher ended in a failure</a:t>
            </a:r>
          </a:p>
          <a:p>
            <a:r>
              <a:rPr lang="en-US" dirty="0">
                <a:latin typeface="Garamond" charset="0"/>
                <a:ea typeface="ＭＳ Ｐゴシック" charset="-128"/>
              </a:rPr>
              <a:t>Only about 37 seconds after initiation of the flight sequence, at an altitude of about 3,700 m, the launcher veered off its flight path, broke up and exploded</a:t>
            </a:r>
          </a:p>
          <a:p>
            <a:r>
              <a:rPr lang="en-US" dirty="0">
                <a:latin typeface="Garamond" charset="0"/>
                <a:ea typeface="ＭＳ Ｐゴシック" charset="-128"/>
              </a:rPr>
              <a:t>“Fixed” </a:t>
            </a:r>
            <a:r>
              <a:rPr lang="en-US" dirty="0" err="1">
                <a:latin typeface="Garamond" charset="0"/>
                <a:ea typeface="ＭＳ Ｐゴシック" charset="-128"/>
              </a:rPr>
              <a:t>Ariane</a:t>
            </a:r>
            <a:r>
              <a:rPr lang="en-US" dirty="0">
                <a:latin typeface="Garamond" charset="0"/>
                <a:ea typeface="ＭＳ Ｐゴシック" charset="-128"/>
              </a:rPr>
              <a:t> 5 – currently being used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en-US" dirty="0" err="1"/>
              <a:t>Ariane</a:t>
            </a:r>
            <a:r>
              <a:rPr lang="en-US" dirty="0"/>
              <a:t> 5</a:t>
            </a:r>
          </a:p>
        </p:txBody>
      </p:sp>
      <p:pic>
        <p:nvPicPr>
          <p:cNvPr id="38917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1" y="3733800"/>
            <a:ext cx="20621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1" y="1447800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4017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Content Placeholder 1"/>
          <p:cNvSpPr>
            <a:spLocks noGrp="1"/>
          </p:cNvSpPr>
          <p:nvPr>
            <p:ph idx="1"/>
          </p:nvPr>
        </p:nvSpPr>
        <p:spPr>
          <a:xfrm>
            <a:off x="1981200" y="1143000"/>
            <a:ext cx="8229600" cy="5094288"/>
          </a:xfrm>
        </p:spPr>
        <p:txBody>
          <a:bodyPr/>
          <a:lstStyle/>
          <a:p>
            <a:r>
              <a:rPr lang="en-US" sz="2000" b="1" dirty="0">
                <a:latin typeface="Garamond" charset="0"/>
                <a:ea typeface="ＭＳ Ｐゴシック" charset="-128"/>
              </a:rPr>
              <a:t>Source: </a:t>
            </a:r>
            <a:r>
              <a:rPr lang="en-US" sz="2000" b="1" dirty="0">
                <a:solidFill>
                  <a:srgbClr val="FF0000"/>
                </a:solidFill>
                <a:latin typeface="Garamond" charset="0"/>
                <a:ea typeface="ＭＳ Ｐゴシック" charset="-128"/>
              </a:rPr>
              <a:t>ARIANE 5 Flight 501 Failure</a:t>
            </a:r>
            <a:r>
              <a:rPr lang="en-US" sz="2000" b="1" dirty="0">
                <a:latin typeface="Garamond" charset="0"/>
                <a:ea typeface="ＭＳ Ｐゴシック" charset="-128"/>
              </a:rPr>
              <a:t>, Report by the Inquiry Board</a:t>
            </a:r>
          </a:p>
          <a:p>
            <a:r>
              <a:rPr lang="en-US" sz="2000" dirty="0">
                <a:latin typeface="Garamond" charset="0"/>
                <a:ea typeface="ＭＳ Ｐゴシック" charset="-128"/>
              </a:rPr>
              <a:t>A program segment for </a:t>
            </a:r>
            <a:r>
              <a:rPr lang="en-US" sz="2000" u="sng" dirty="0">
                <a:latin typeface="Garamond" charset="0"/>
                <a:ea typeface="ＭＳ Ｐゴシック" charset="-128"/>
              </a:rPr>
              <a:t>converting a floating point number to a signed 16 </a:t>
            </a:r>
            <a:r>
              <a:rPr lang="en-US" sz="2000" dirty="0">
                <a:latin typeface="Garamond" charset="0"/>
                <a:ea typeface="ＭＳ Ｐゴシック" charset="-128"/>
              </a:rPr>
              <a:t>bit integer was executed with an </a:t>
            </a:r>
            <a:r>
              <a:rPr lang="en-US" sz="2000" u="sng" dirty="0">
                <a:latin typeface="Garamond" charset="0"/>
                <a:ea typeface="ＭＳ Ｐゴシック" charset="-128"/>
              </a:rPr>
              <a:t>input data value of a 64-bit number</a:t>
            </a:r>
            <a:r>
              <a:rPr lang="en-US" sz="2000" dirty="0">
                <a:latin typeface="Garamond" charset="0"/>
                <a:ea typeface="ＭＳ Ｐゴシック" charset="-128"/>
              </a:rPr>
              <a:t>.</a:t>
            </a:r>
          </a:p>
          <a:p>
            <a:r>
              <a:rPr lang="en-US" sz="2000" dirty="0">
                <a:latin typeface="Garamond" charset="0"/>
                <a:ea typeface="ＭＳ Ｐゴシック" charset="-128"/>
              </a:rPr>
              <a:t>The segment was written for </a:t>
            </a:r>
            <a:r>
              <a:rPr lang="en-US" sz="2000" u="sng" dirty="0" err="1">
                <a:latin typeface="Garamond" charset="0"/>
                <a:ea typeface="ＭＳ Ｐゴシック" charset="-128"/>
              </a:rPr>
              <a:t>Ariane</a:t>
            </a:r>
            <a:r>
              <a:rPr lang="en-US" sz="2000" u="sng" dirty="0">
                <a:latin typeface="Garamond" charset="0"/>
                <a:ea typeface="ＭＳ Ｐゴシック" charset="-128"/>
              </a:rPr>
              <a:t> 4</a:t>
            </a:r>
            <a:r>
              <a:rPr lang="en-US" sz="2000" dirty="0">
                <a:latin typeface="Garamond" charset="0"/>
                <a:ea typeface="ＭＳ Ｐゴシック" charset="-128"/>
              </a:rPr>
              <a:t> and the conversion was left unprotected, </a:t>
            </a:r>
            <a:r>
              <a:rPr lang="en-US" sz="2000" u="sng" dirty="0">
                <a:latin typeface="Garamond" charset="0"/>
                <a:ea typeface="ＭＳ Ｐゴシック" charset="-128"/>
              </a:rPr>
              <a:t>because it was thought </a:t>
            </a:r>
            <a:r>
              <a:rPr lang="en-US" sz="2000" dirty="0">
                <a:latin typeface="Garamond" charset="0"/>
                <a:ea typeface="ＭＳ Ｐゴシック" charset="-128"/>
              </a:rPr>
              <a:t>that </a:t>
            </a:r>
            <a:r>
              <a:rPr lang="en-US" sz="2000" dirty="0" err="1">
                <a:latin typeface="Garamond" charset="0"/>
                <a:ea typeface="ＭＳ Ｐゴシック" charset="-128"/>
              </a:rPr>
              <a:t>Ariane</a:t>
            </a:r>
            <a:r>
              <a:rPr lang="en-US" sz="2000" dirty="0">
                <a:latin typeface="Garamond" charset="0"/>
                <a:ea typeface="ＭＳ Ｐゴシック" charset="-128"/>
              </a:rPr>
              <a:t> 4 will never attain such a value.</a:t>
            </a:r>
          </a:p>
          <a:p>
            <a:r>
              <a:rPr lang="en-US" sz="2000" dirty="0">
                <a:latin typeface="Garamond" charset="0"/>
                <a:ea typeface="ＭＳ Ｐゴシック" charset="-128"/>
              </a:rPr>
              <a:t>The subsystem containing this segment was reused for </a:t>
            </a:r>
            <a:r>
              <a:rPr lang="en-US" sz="2000" dirty="0" err="1">
                <a:latin typeface="Garamond" charset="0"/>
                <a:ea typeface="ＭＳ Ｐゴシック" charset="-128"/>
              </a:rPr>
              <a:t>Ariane</a:t>
            </a:r>
            <a:r>
              <a:rPr lang="en-US" sz="2000" dirty="0">
                <a:latin typeface="Garamond" charset="0"/>
                <a:ea typeface="ＭＳ Ｐゴシック" charset="-128"/>
              </a:rPr>
              <a:t> 5 as it had been successfully used over years for </a:t>
            </a:r>
            <a:r>
              <a:rPr lang="en-US" sz="2000" dirty="0" err="1">
                <a:latin typeface="Garamond" charset="0"/>
                <a:ea typeface="ＭＳ Ｐゴシック" charset="-128"/>
              </a:rPr>
              <a:t>Ariane</a:t>
            </a:r>
            <a:r>
              <a:rPr lang="en-US" sz="2000" dirty="0">
                <a:latin typeface="Garamond" charset="0"/>
                <a:ea typeface="ＭＳ Ｐゴシック" charset="-128"/>
              </a:rPr>
              <a:t> 4</a:t>
            </a:r>
          </a:p>
          <a:p>
            <a:r>
              <a:rPr lang="en-US" sz="2000" dirty="0">
                <a:latin typeface="Garamond" charset="0"/>
                <a:ea typeface="ＭＳ Ｐゴシック" charset="-128"/>
              </a:rPr>
              <a:t>This run time error (</a:t>
            </a:r>
            <a:r>
              <a:rPr lang="en-US" sz="2000" dirty="0">
                <a:solidFill>
                  <a:srgbClr val="FF0000"/>
                </a:solidFill>
                <a:latin typeface="Garamond" charset="0"/>
                <a:ea typeface="ＭＳ Ｐゴシック" charset="-128"/>
              </a:rPr>
              <a:t>out of range, overflow</a:t>
            </a:r>
            <a:r>
              <a:rPr lang="en-US" sz="2000" dirty="0">
                <a:latin typeface="Garamond" charset="0"/>
                <a:ea typeface="ＭＳ Ｐゴシック" charset="-128"/>
              </a:rPr>
              <a:t>), which arose in both the active and the backup computers at about the same time, was detected and </a:t>
            </a:r>
            <a:r>
              <a:rPr lang="en-US" sz="2000" u="sng" dirty="0">
                <a:latin typeface="Garamond" charset="0"/>
                <a:ea typeface="ＭＳ Ｐゴシック" charset="-128"/>
              </a:rPr>
              <a:t>both computers shut themselves down</a:t>
            </a:r>
            <a:r>
              <a:rPr lang="en-US" sz="2000" dirty="0">
                <a:latin typeface="Garamond" charset="0"/>
                <a:ea typeface="ＭＳ Ｐゴシック" charset="-128"/>
              </a:rPr>
              <a:t>. </a:t>
            </a:r>
          </a:p>
          <a:p>
            <a:r>
              <a:rPr lang="en-US" sz="2000" dirty="0">
                <a:latin typeface="Garamond" charset="0"/>
                <a:ea typeface="ＭＳ Ｐゴシック" charset="-128"/>
              </a:rPr>
              <a:t>This resulted in the </a:t>
            </a:r>
            <a:r>
              <a:rPr lang="en-US" sz="2000" u="sng" dirty="0">
                <a:latin typeface="Garamond" charset="0"/>
              </a:rPr>
              <a:t>total loss of altitude control</a:t>
            </a:r>
            <a:r>
              <a:rPr lang="en-US" sz="2000" dirty="0">
                <a:latin typeface="Garamond" charset="0"/>
                <a:ea typeface="ＭＳ Ｐゴシック" charset="-128"/>
              </a:rPr>
              <a:t>. This breakup was </a:t>
            </a:r>
            <a:r>
              <a:rPr lang="en-US" sz="2000" u="sng" dirty="0">
                <a:latin typeface="Garamond" charset="0"/>
                <a:ea typeface="ＭＳ Ｐゴシック" charset="-128"/>
              </a:rPr>
              <a:t>detected by an on-board monitor </a:t>
            </a:r>
            <a:r>
              <a:rPr lang="en-US" sz="2000" dirty="0">
                <a:latin typeface="Garamond" charset="0"/>
                <a:ea typeface="ＭＳ Ｐゴシック" charset="-128"/>
              </a:rPr>
              <a:t>which </a:t>
            </a:r>
            <a:r>
              <a:rPr lang="en-US" sz="2000" u="sng" dirty="0">
                <a:latin typeface="Garamond" charset="0"/>
                <a:ea typeface="ＭＳ Ｐゴシック" charset="-128"/>
              </a:rPr>
              <a:t>ignited the explosive charges </a:t>
            </a:r>
            <a:r>
              <a:rPr lang="en-US" sz="2000" dirty="0">
                <a:latin typeface="Garamond" charset="0"/>
                <a:ea typeface="ＭＳ Ｐゴシック" charset="-128"/>
              </a:rPr>
              <a:t>to destroy the vehicle in the air. </a:t>
            </a:r>
          </a:p>
          <a:p>
            <a:r>
              <a:rPr lang="en-US" sz="2000" dirty="0">
                <a:latin typeface="Garamond" charset="0"/>
                <a:ea typeface="ＭＳ Ｐゴシック" charset="-128"/>
              </a:rPr>
              <a:t>Ironically, this program segment </a:t>
            </a:r>
            <a:r>
              <a:rPr lang="en-US" sz="2000" u="sng" dirty="0">
                <a:latin typeface="Garamond" charset="0"/>
                <a:ea typeface="ＭＳ Ｐゴシック" charset="-128"/>
              </a:rPr>
              <a:t>was not required by </a:t>
            </a:r>
            <a:r>
              <a:rPr lang="en-US" sz="2000" u="sng" dirty="0" err="1">
                <a:latin typeface="Garamond" charset="0"/>
                <a:ea typeface="ＭＳ Ｐゴシック" charset="-128"/>
              </a:rPr>
              <a:t>Ariane</a:t>
            </a:r>
            <a:r>
              <a:rPr lang="en-US" sz="2000" u="sng" dirty="0">
                <a:latin typeface="Garamond" charset="0"/>
                <a:ea typeface="ＭＳ Ｐゴシック" charset="-128"/>
              </a:rPr>
              <a:t> 5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en-US" dirty="0" err="1"/>
              <a:t>Ariane</a:t>
            </a:r>
            <a:r>
              <a:rPr lang="en-US" dirty="0"/>
              <a:t> 5 – Root Cause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8CCA2-10A5-DA4C-9CE3-A876A95C45C4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0001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1985</Words>
  <Application>Microsoft Macintosh PowerPoint</Application>
  <PresentationFormat>Widescreen</PresentationFormat>
  <Paragraphs>253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Calibri</vt:lpstr>
      <vt:lpstr>Calibri Light</vt:lpstr>
      <vt:lpstr>Comic Sans MS</vt:lpstr>
      <vt:lpstr>Garamond</vt:lpstr>
      <vt:lpstr>Gill Sans MT</vt:lpstr>
      <vt:lpstr>Lucida Sans</vt:lpstr>
      <vt:lpstr>Monotype Sorts</vt:lpstr>
      <vt:lpstr>Symbol</vt:lpstr>
      <vt:lpstr>Tahoma</vt:lpstr>
      <vt:lpstr>Times New Roman</vt:lpstr>
      <vt:lpstr>Verdana</vt:lpstr>
      <vt:lpstr>Wingdings</vt:lpstr>
      <vt:lpstr>Office Theme</vt:lpstr>
      <vt:lpstr>Software Testing</vt:lpstr>
      <vt:lpstr>Software Everywhere</vt:lpstr>
      <vt:lpstr>Why Testing and Analysis?</vt:lpstr>
      <vt:lpstr>Nature of Software Development</vt:lpstr>
      <vt:lpstr>Errors</vt:lpstr>
      <vt:lpstr>PowerPoint Presentation</vt:lpstr>
      <vt:lpstr>Failures Everywhere …</vt:lpstr>
      <vt:lpstr>Ariane 5</vt:lpstr>
      <vt:lpstr>Ariane 5 – Root Cause</vt:lpstr>
      <vt:lpstr>Ariane 5 – Lessons Learned</vt:lpstr>
      <vt:lpstr>F-18 crash</vt:lpstr>
      <vt:lpstr>Fatal Therac-25 Radiation</vt:lpstr>
      <vt:lpstr>Therac 25</vt:lpstr>
      <vt:lpstr>Testing Strategies</vt:lpstr>
      <vt:lpstr>Types/Strategies of testing</vt:lpstr>
      <vt:lpstr>PowerPoint Presentation</vt:lpstr>
      <vt:lpstr>Three Levels of Correctness</vt:lpstr>
      <vt:lpstr>PowerPoint Presentation</vt:lpstr>
      <vt:lpstr>Testing in the 21st Century</vt:lpstr>
      <vt:lpstr>Software Faults, Errors &amp; Failures</vt:lpstr>
      <vt:lpstr>Fault and Failure Example</vt:lpstr>
      <vt:lpstr>Testing Goals Based on Test Process Maturity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</dc:title>
  <dc:creator>Noreen Jamil</dc:creator>
  <cp:lastModifiedBy>Noreen Jamil</cp:lastModifiedBy>
  <cp:revision>10</cp:revision>
  <dcterms:created xsi:type="dcterms:W3CDTF">2021-04-25T16:33:29Z</dcterms:created>
  <dcterms:modified xsi:type="dcterms:W3CDTF">2021-04-26T17:07:23Z</dcterms:modified>
</cp:coreProperties>
</file>